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3146" autoAdjust="0"/>
  </p:normalViewPr>
  <p:slideViewPr>
    <p:cSldViewPr snapToGrid="0">
      <p:cViewPr varScale="1">
        <p:scale>
          <a:sx n="56" d="100"/>
          <a:sy n="56" d="100"/>
        </p:scale>
        <p:origin x="1522"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A15E71-40F4-486B-AA3D-4A6D87E17B30}" type="datetimeFigureOut">
              <a:rPr lang="zh-CN" altLang="en-US" smtClean="0"/>
              <a:t>2023/7/21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DB3CB-D560-4466-B4F3-54606B0B15D2}" type="slidenum">
              <a:rPr lang="zh-CN" altLang="en-US" smtClean="0"/>
              <a:t>‹#›</a:t>
            </a:fld>
            <a:endParaRPr lang="zh-CN" altLang="en-US"/>
          </a:p>
        </p:txBody>
      </p:sp>
    </p:spTree>
    <p:extLst>
      <p:ext uri="{BB962C8B-B14F-4D97-AF65-F5344CB8AC3E}">
        <p14:creationId xmlns:p14="http://schemas.microsoft.com/office/powerpoint/2010/main" val="310066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首先非常感谢老师们抽出时间来听我汇报关于</a:t>
            </a:r>
            <a:r>
              <a:rPr lang="en-US" altLang="zh-CN" dirty="0"/>
              <a:t>panoramic warping</a:t>
            </a:r>
            <a:r>
              <a:rPr lang="zh-CN" altLang="en-US" dirty="0"/>
              <a:t>的论文复现工作。这篇论文涉及的领域是全景图恢复。它创新的提出了一个</a:t>
            </a:r>
            <a:r>
              <a:rPr lang="en-US" altLang="zh-CN" dirty="0"/>
              <a:t>content-aware</a:t>
            </a:r>
            <a:r>
              <a:rPr lang="zh-CN" altLang="en-US" dirty="0"/>
              <a:t>的</a:t>
            </a:r>
            <a:r>
              <a:rPr lang="en-US" altLang="zh-CN" dirty="0"/>
              <a:t>warping</a:t>
            </a:r>
            <a:r>
              <a:rPr lang="zh-CN" altLang="en-US" dirty="0"/>
              <a:t>算法，通过将原始图片变形的方式，利用拼接出来的不规则的全景图来生成一个完整的全景图。根据作者的大量实验验证，通过他们的算法生成的全景图可以在完整的保留图像内容的同时，也不会产生明显的视觉上可以感知到的形变。</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a:t>
            </a:fld>
            <a:endParaRPr lang="zh-CN" altLang="en-US"/>
          </a:p>
        </p:txBody>
      </p:sp>
    </p:spTree>
    <p:extLst>
      <p:ext uri="{BB962C8B-B14F-4D97-AF65-F5344CB8AC3E}">
        <p14:creationId xmlns:p14="http://schemas.microsoft.com/office/powerpoint/2010/main" val="380572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对于损失函数的形状项，我们期望每一个网格都进行一个更原始网格比较相似或者比较结晶的旋转、缩放和形变尺寸。这里的</a:t>
            </a:r>
            <a:r>
              <a:rPr lang="en-US" altLang="zh-CN" dirty="0"/>
              <a:t>N</a:t>
            </a:r>
            <a:r>
              <a:rPr lang="zh-CN" altLang="en-US" dirty="0"/>
              <a:t>表示图像中网格的总数量，</a:t>
            </a:r>
            <a:r>
              <a:rPr lang="en-US" altLang="zh-CN" dirty="0"/>
              <a:t>q</a:t>
            </a:r>
            <a:r>
              <a:rPr lang="zh-CN" altLang="en-US" dirty="0"/>
              <a:t>代表每个网格的下标，</a:t>
            </a:r>
            <a:r>
              <a:rPr lang="en-US" altLang="zh-CN" dirty="0"/>
              <a:t>I</a:t>
            </a:r>
            <a:r>
              <a:rPr lang="zh-CN" altLang="en-US" dirty="0"/>
              <a:t>是一个单位矩阵，</a:t>
            </a:r>
            <a:r>
              <a:rPr lang="en-US" altLang="zh-CN" dirty="0"/>
              <a:t>A</a:t>
            </a:r>
            <a:r>
              <a:rPr lang="zh-CN" altLang="en-US" dirty="0"/>
              <a:t>是一个</a:t>
            </a:r>
            <a:r>
              <a:rPr lang="en-US" altLang="zh-CN" dirty="0"/>
              <a:t>8*4</a:t>
            </a:r>
            <a:r>
              <a:rPr lang="zh-CN" altLang="en-US" dirty="0"/>
              <a:t>的矩阵，</a:t>
            </a:r>
            <a:r>
              <a:rPr lang="en-US" altLang="zh-CN" dirty="0"/>
              <a:t>V</a:t>
            </a:r>
            <a:r>
              <a:rPr lang="zh-CN" altLang="en-US" dirty="0"/>
              <a:t>是我们的自变量，一个</a:t>
            </a:r>
            <a:r>
              <a:rPr lang="en-US" altLang="zh-CN" dirty="0"/>
              <a:t>8*1</a:t>
            </a:r>
            <a:r>
              <a:rPr lang="zh-CN" altLang="en-US" dirty="0"/>
              <a:t>的向量，代表的是网格的四个坐标。其中举矩阵中的</a:t>
            </a:r>
            <a:r>
              <a:rPr lang="en-US" altLang="zh-CN" dirty="0" err="1"/>
              <a:t>X_hat</a:t>
            </a:r>
            <a:r>
              <a:rPr lang="zh-CN" altLang="en-US" dirty="0"/>
              <a:t>和</a:t>
            </a:r>
            <a:r>
              <a:rPr lang="en-US" altLang="zh-CN" dirty="0" err="1"/>
              <a:t>y_hat</a:t>
            </a:r>
            <a:r>
              <a:rPr lang="zh-CN" altLang="en-US" dirty="0"/>
              <a:t>代表的是输入网格的四个坐标，</a:t>
            </a:r>
            <a:r>
              <a:rPr lang="en-US" altLang="zh-CN" dirty="0"/>
              <a:t>x</a:t>
            </a:r>
            <a:r>
              <a:rPr lang="zh-CN" altLang="en-US" dirty="0"/>
              <a:t>和</a:t>
            </a:r>
            <a:r>
              <a:rPr lang="en-US" altLang="zh-CN" dirty="0"/>
              <a:t>y</a:t>
            </a:r>
            <a:r>
              <a:rPr lang="zh-CN" altLang="en-US" dirty="0"/>
              <a:t>代表的是输出网格的四个坐标。（这里可以看到</a:t>
            </a:r>
            <a:r>
              <a:rPr lang="en-US" altLang="zh-CN" dirty="0" err="1"/>
              <a:t>Vq</a:t>
            </a:r>
            <a:r>
              <a:rPr lang="zh-CN" altLang="en-US" dirty="0"/>
              <a:t>作为自变量，</a:t>
            </a:r>
            <a:r>
              <a:rPr lang="en-US" altLang="zh-CN" dirty="0"/>
              <a:t>Es</a:t>
            </a:r>
            <a:r>
              <a:rPr lang="zh-CN" altLang="en-US" dirty="0"/>
              <a:t>会计算</a:t>
            </a:r>
            <a:r>
              <a:rPr lang="en-US" altLang="zh-CN" dirty="0" err="1"/>
              <a:t>Vq</a:t>
            </a:r>
            <a:r>
              <a:rPr lang="zh-CN" altLang="en-US" dirty="0"/>
              <a:t>经过原始网格的形变后与</a:t>
            </a:r>
            <a:r>
              <a:rPr lang="en-US" altLang="zh-CN" dirty="0" err="1"/>
              <a:t>Vq</a:t>
            </a:r>
            <a:r>
              <a:rPr lang="zh-CN" altLang="en-US" dirty="0"/>
              <a:t>本身的一个差值的模的平方，如果形变越小，则损失函数越小）</a:t>
            </a:r>
            <a:endParaRPr lang="en-US" altLang="zh-CN" dirty="0"/>
          </a:p>
        </p:txBody>
      </p:sp>
      <p:sp>
        <p:nvSpPr>
          <p:cNvPr id="4" name="灯片编号占位符 3"/>
          <p:cNvSpPr>
            <a:spLocks noGrp="1"/>
          </p:cNvSpPr>
          <p:nvPr>
            <p:ph type="sldNum" sz="quarter" idx="5"/>
          </p:nvPr>
        </p:nvSpPr>
        <p:spPr/>
        <p:txBody>
          <a:bodyPr/>
          <a:lstStyle/>
          <a:p>
            <a:fld id="{6DEDB3CB-D560-4466-B4F3-54606B0B15D2}" type="slidenum">
              <a:rPr lang="zh-CN" altLang="en-US" smtClean="0"/>
              <a:t>10</a:t>
            </a:fld>
            <a:endParaRPr lang="zh-CN" altLang="en-US"/>
          </a:p>
        </p:txBody>
      </p:sp>
    </p:spTree>
    <p:extLst>
      <p:ext uri="{BB962C8B-B14F-4D97-AF65-F5344CB8AC3E}">
        <p14:creationId xmlns:p14="http://schemas.microsoft.com/office/powerpoint/2010/main" val="1538730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对于直线项，我们希望让原始图像中垂直的线仍旧保持垂直，平行的线仍旧保持平行。作者首先通过</a:t>
            </a:r>
            <a:r>
              <a:rPr lang="en-US" altLang="zh-CN" dirty="0"/>
              <a:t>LSD</a:t>
            </a:r>
            <a:r>
              <a:rPr lang="zh-CN" altLang="en-US" dirty="0"/>
              <a:t>算法去检测输入图像中所有的线段，然后将每一条线段用局部形变生成的网格去切割，使得每一个线段都落到一个网格内。</a:t>
            </a:r>
            <a:endParaRPr lang="en-US" altLang="zh-CN" dirty="0"/>
          </a:p>
        </p:txBody>
      </p:sp>
      <p:sp>
        <p:nvSpPr>
          <p:cNvPr id="4" name="灯片编号占位符 3"/>
          <p:cNvSpPr>
            <a:spLocks noGrp="1"/>
          </p:cNvSpPr>
          <p:nvPr>
            <p:ph type="sldNum" sz="quarter" idx="5"/>
          </p:nvPr>
        </p:nvSpPr>
        <p:spPr/>
        <p:txBody>
          <a:bodyPr/>
          <a:lstStyle/>
          <a:p>
            <a:fld id="{6DEDB3CB-D560-4466-B4F3-54606B0B15D2}" type="slidenum">
              <a:rPr lang="zh-CN" altLang="en-US" smtClean="0"/>
              <a:t>11</a:t>
            </a:fld>
            <a:endParaRPr lang="zh-CN" altLang="en-US"/>
          </a:p>
        </p:txBody>
      </p:sp>
    </p:spTree>
    <p:extLst>
      <p:ext uri="{BB962C8B-B14F-4D97-AF65-F5344CB8AC3E}">
        <p14:creationId xmlns:p14="http://schemas.microsoft.com/office/powerpoint/2010/main" val="217104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对于直线的角度限制，作者设计了两个最小化的步骤，第一个步骤最小化的是线段的整体形变，我们希望变形后的每个线段，相较于它原始的位置都保持较小的形变，它构成了我们的</a:t>
            </a:r>
            <a:r>
              <a:rPr lang="en-US" altLang="zh-CN" dirty="0"/>
              <a:t>E_L</a:t>
            </a:r>
            <a:r>
              <a:rPr lang="zh-CN" altLang="en-US" dirty="0"/>
              <a:t>，也就是损失函数的直线项，它表示的是所有线段的平均形变程度。对于第一个公式，</a:t>
            </a:r>
            <a:r>
              <a:rPr lang="en-US" altLang="zh-CN" dirty="0"/>
              <a:t>N_L</a:t>
            </a:r>
            <a:r>
              <a:rPr lang="zh-CN" altLang="en-US" dirty="0"/>
              <a:t>是线段的总数，</a:t>
            </a:r>
            <a:r>
              <a:rPr lang="en-US" altLang="zh-CN" dirty="0"/>
              <a:t>J</a:t>
            </a:r>
            <a:r>
              <a:rPr lang="zh-CN" altLang="en-US" dirty="0"/>
              <a:t>指的是每个直线的下标，矩阵</a:t>
            </a:r>
            <a:r>
              <a:rPr lang="en-US" altLang="zh-CN" dirty="0"/>
              <a:t>C</a:t>
            </a:r>
            <a:r>
              <a:rPr lang="zh-CN" altLang="en-US" dirty="0"/>
              <a:t>指的是形变系数矩阵，它是</a:t>
            </a:r>
            <a:r>
              <a:rPr lang="en-US" altLang="zh-CN" dirty="0" err="1"/>
              <a:t>Vq</a:t>
            </a:r>
            <a:r>
              <a:rPr lang="zh-CN" altLang="en-US" dirty="0"/>
              <a:t>的线性函数</a:t>
            </a:r>
            <a:r>
              <a:rPr lang="en-US" altLang="zh-CN" dirty="0"/>
              <a:t>, </a:t>
            </a:r>
            <a:r>
              <a:rPr lang="en-US" altLang="zh-CN" dirty="0" err="1"/>
              <a:t>theta_m</a:t>
            </a:r>
            <a:r>
              <a:rPr lang="zh-CN" altLang="en-US" dirty="0"/>
              <a:t>是每个线段的旋转角度，也是我们第二个步骤需要最小化的自变量，</a:t>
            </a:r>
            <a:r>
              <a:rPr lang="en-US" altLang="zh-CN" dirty="0"/>
              <a:t>e</a:t>
            </a:r>
            <a:r>
              <a:rPr lang="zh-CN" altLang="en-US" dirty="0"/>
              <a:t>是输出网格中的直线的角度矩阵。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第二个最小化步骤最小化的是相同角度区域内的直线的旋转角度</a:t>
            </a:r>
            <a:r>
              <a:rPr lang="en-US" altLang="zh-CN" dirty="0" err="1"/>
              <a:t>theta_m</a:t>
            </a:r>
            <a:r>
              <a:rPr lang="zh-CN" altLang="en-US" dirty="0"/>
              <a:t>。我们首先要知道，作者把所有线段的角度范围</a:t>
            </a:r>
            <a:r>
              <a:rPr lang="en-US" altLang="zh-CN" dirty="0"/>
              <a:t>[-Π/2</a:t>
            </a:r>
            <a:r>
              <a:rPr lang="zh-CN" altLang="en-US" dirty="0"/>
              <a:t>，</a:t>
            </a:r>
            <a:r>
              <a:rPr lang="en-US" altLang="zh-CN" dirty="0"/>
              <a:t>Π/2)</a:t>
            </a:r>
            <a:r>
              <a:rPr lang="zh-CN" altLang="en-US" dirty="0"/>
              <a:t>离散的划分成</a:t>
            </a:r>
            <a:r>
              <a:rPr lang="en-US" altLang="zh-CN" dirty="0"/>
              <a:t>50</a:t>
            </a:r>
            <a:r>
              <a:rPr lang="zh-CN" altLang="en-US" dirty="0"/>
              <a:t>个区域。对于在同一个角度区域的所有直线，它们都共享着一个相同的旋转角度。我们最小化的即使这个旋转角度。它的初始值都设为</a:t>
            </a:r>
            <a:r>
              <a:rPr lang="en-US" altLang="zh-CN" dirty="0"/>
              <a:t>0°</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6DEDB3CB-D560-4466-B4F3-54606B0B15D2}" type="slidenum">
              <a:rPr lang="zh-CN" altLang="en-US" smtClean="0"/>
              <a:t>12</a:t>
            </a:fld>
            <a:endParaRPr lang="zh-CN" altLang="en-US"/>
          </a:p>
        </p:txBody>
      </p:sp>
    </p:spTree>
    <p:extLst>
      <p:ext uri="{BB962C8B-B14F-4D97-AF65-F5344CB8AC3E}">
        <p14:creationId xmlns:p14="http://schemas.microsoft.com/office/powerpoint/2010/main" val="64413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对于能量函数</a:t>
            </a:r>
            <a:r>
              <a:rPr lang="en-US" altLang="zh-CN" dirty="0"/>
              <a:t>E</a:t>
            </a:r>
            <a:r>
              <a:rPr lang="zh-CN" altLang="en-US" dirty="0"/>
              <a:t>来说，它有两组自变量，一个是网格顶点</a:t>
            </a:r>
            <a:r>
              <a:rPr lang="en-US" altLang="zh-CN" dirty="0"/>
              <a:t>V</a:t>
            </a:r>
            <a:r>
              <a:rPr lang="zh-CN" altLang="en-US" dirty="0"/>
              <a:t>，另一个是直线旋转角度</a:t>
            </a:r>
            <a:r>
              <a:rPr lang="en-US" altLang="zh-CN" dirty="0" err="1"/>
              <a:t>θ_m</a:t>
            </a:r>
            <a:r>
              <a:rPr lang="zh-CN" altLang="en-US" dirty="0"/>
              <a:t>，作者通过轮流最小化的方式来或者最优解。首先我们固定</a:t>
            </a:r>
            <a:r>
              <a:rPr lang="en-US" altLang="zh-CN" dirty="0" err="1"/>
              <a:t>theta_m</a:t>
            </a:r>
            <a:r>
              <a:rPr lang="zh-CN" altLang="en-US" dirty="0"/>
              <a:t>，优化网格顶点</a:t>
            </a:r>
            <a:r>
              <a:rPr lang="en-US" altLang="zh-CN" dirty="0"/>
              <a:t>V</a:t>
            </a:r>
            <a:r>
              <a:rPr lang="zh-CN" altLang="en-US" dirty="0"/>
              <a:t>，由于</a:t>
            </a:r>
            <a:r>
              <a:rPr lang="en-US" altLang="zh-CN" dirty="0"/>
              <a:t>E</a:t>
            </a:r>
            <a:r>
              <a:rPr lang="zh-CN" altLang="en-US" dirty="0"/>
              <a:t>是关于</a:t>
            </a:r>
            <a:r>
              <a:rPr lang="en-US" altLang="zh-CN" dirty="0"/>
              <a:t>V</a:t>
            </a:r>
            <a:r>
              <a:rPr lang="zh-CN" altLang="en-US" dirty="0"/>
              <a:t>的二次函数，也就是一个二次型，并且</a:t>
            </a:r>
            <a:r>
              <a:rPr lang="en-US" altLang="zh-CN" dirty="0"/>
              <a:t>E</a:t>
            </a:r>
            <a:r>
              <a:rPr lang="zh-CN" altLang="en-US" dirty="0"/>
              <a:t>的二次项系数矩阵是正定矩阵，因此我们可以通过解线性方程组的方式来求取最小值点</a:t>
            </a:r>
            <a:r>
              <a:rPr lang="en-US" altLang="zh-CN" dirty="0"/>
              <a:t>V</a:t>
            </a:r>
            <a:r>
              <a:rPr lang="zh-CN" altLang="en-US" dirty="0"/>
              <a:t>。由于顶点个数有限，所以解线性方程组的时间非常迅速。</a:t>
            </a:r>
            <a:endParaRPr lang="en-US" altLang="zh-CN" dirty="0"/>
          </a:p>
          <a:p>
            <a:r>
              <a:rPr lang="zh-CN" altLang="en-US" dirty="0"/>
              <a:t>然后我们固定</a:t>
            </a:r>
            <a:r>
              <a:rPr lang="en-US" altLang="zh-CN" dirty="0"/>
              <a:t>V</a:t>
            </a:r>
            <a:r>
              <a:rPr lang="zh-CN" altLang="en-US" dirty="0"/>
              <a:t>优化</a:t>
            </a:r>
            <a:r>
              <a:rPr lang="en-US" altLang="zh-CN" dirty="0" err="1"/>
              <a:t>θ_m</a:t>
            </a:r>
            <a:r>
              <a:rPr lang="zh-CN" altLang="en-US" dirty="0"/>
              <a:t>，其中</a:t>
            </a:r>
            <a:r>
              <a:rPr lang="en-US" altLang="zh-CN" dirty="0" err="1"/>
              <a:t>ej</a:t>
            </a:r>
            <a:r>
              <a:rPr lang="zh-CN" altLang="en-US" dirty="0"/>
              <a:t>是输入网格中线段的角度向量，</a:t>
            </a:r>
            <a:r>
              <a:rPr lang="en-US" altLang="zh-CN" dirty="0" err="1"/>
              <a:t>e_hat_j</a:t>
            </a:r>
            <a:r>
              <a:rPr lang="zh-CN" altLang="en-US" dirty="0"/>
              <a:t>是输出网格中对应线段的角度向量。由于设计</a:t>
            </a:r>
            <a:r>
              <a:rPr lang="en-US" altLang="zh-CN" dirty="0" err="1"/>
              <a:t>θ_m</a:t>
            </a:r>
            <a:r>
              <a:rPr lang="zh-CN" altLang="en-US" dirty="0"/>
              <a:t>的初衷是为相同区域的线段找到一个共同的最小旋转角度。因此我们可以通过在相同区域内</a:t>
            </a:r>
            <a:r>
              <a:rPr lang="en-US" altLang="zh-CN" dirty="0" err="1"/>
              <a:t>ej</a:t>
            </a:r>
            <a:r>
              <a:rPr lang="zh-CN" altLang="en-US" dirty="0"/>
              <a:t>和</a:t>
            </a:r>
            <a:r>
              <a:rPr lang="en-US" altLang="zh-CN" dirty="0" err="1"/>
              <a:t>e_hatj</a:t>
            </a:r>
            <a:r>
              <a:rPr lang="zh-CN" altLang="en-US" dirty="0"/>
              <a:t>之间的相对角度的平均值来获取这个</a:t>
            </a:r>
            <a:r>
              <a:rPr lang="en-US" altLang="zh-CN" dirty="0" err="1"/>
              <a:t>theta_m</a:t>
            </a:r>
            <a:r>
              <a:rPr lang="zh-CN" altLang="en-US" dirty="0"/>
              <a:t>的最小值。</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DEDB3CB-D560-4466-B4F3-54606B0B15D2}" type="slidenum">
              <a:rPr lang="zh-CN" altLang="en-US" smtClean="0"/>
              <a:t>13</a:t>
            </a:fld>
            <a:endParaRPr lang="zh-CN" altLang="en-US"/>
          </a:p>
        </p:txBody>
      </p:sp>
    </p:spTree>
    <p:extLst>
      <p:ext uri="{BB962C8B-B14F-4D97-AF65-F5344CB8AC3E}">
        <p14:creationId xmlns:p14="http://schemas.microsoft.com/office/powerpoint/2010/main" val="2404248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作者通过迭代运行</a:t>
            </a:r>
            <a:r>
              <a:rPr lang="en-US" altLang="zh-CN" dirty="0"/>
              <a:t>10</a:t>
            </a:r>
            <a:r>
              <a:rPr lang="zh-CN" altLang="en-US" dirty="0"/>
              <a:t>次优化流程来获取一个相对的全局最优解。</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14</a:t>
            </a:fld>
            <a:endParaRPr lang="zh-CN" altLang="en-US"/>
          </a:p>
        </p:txBody>
      </p:sp>
    </p:spTree>
    <p:extLst>
      <p:ext uri="{BB962C8B-B14F-4D97-AF65-F5344CB8AC3E}">
        <p14:creationId xmlns:p14="http://schemas.microsoft.com/office/powerpoint/2010/main" val="291800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图像的最终生成采用的是</a:t>
            </a:r>
            <a:r>
              <a:rPr lang="en-US" altLang="zh-CN" dirty="0" err="1"/>
              <a:t>opengl</a:t>
            </a:r>
            <a:r>
              <a:rPr lang="zh-CN" altLang="en-US" dirty="0"/>
              <a:t>的纹理贴图功能，也是基于双线性插值算法的一种图像生成工具。</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15</a:t>
            </a:fld>
            <a:endParaRPr lang="zh-CN" altLang="en-US"/>
          </a:p>
        </p:txBody>
      </p:sp>
    </p:spTree>
    <p:extLst>
      <p:ext uri="{BB962C8B-B14F-4D97-AF65-F5344CB8AC3E}">
        <p14:creationId xmlns:p14="http://schemas.microsoft.com/office/powerpoint/2010/main" val="3433947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图像拼接和图像校准的技术进步，生成全景图也逐渐变得流行起来。由于全景图含有更加丰富的图片内容和更加震撼的视觉效果，它也逐渐受到在社交媒体上人们的青睐。但是由于全景图通常由用户手动移动拍摄设备，来获取不同位置的图像，最终再利用拼接算法拼接成一幅全景图。在这个过程中，用户相机的不稳定移动和图片投影时的畸变都会导致最终无法获取一张完整的方形的全景图。而相对于不规则形状的全景图，人们更加倾向于在社交媒体分享方形的全景图，因此如果通过算法利用原始全景图生成方形全景图变得非常重要</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2</a:t>
            </a:fld>
            <a:endParaRPr lang="zh-CN" altLang="en-US"/>
          </a:p>
        </p:txBody>
      </p:sp>
    </p:spTree>
    <p:extLst>
      <p:ext uri="{BB962C8B-B14F-4D97-AF65-F5344CB8AC3E}">
        <p14:creationId xmlns:p14="http://schemas.microsoft.com/office/powerpoint/2010/main" val="377803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一种非常简单的方法是</a:t>
            </a:r>
            <a:r>
              <a:rPr lang="en-US" altLang="zh-CN" dirty="0"/>
              <a:t>Image cropping,</a:t>
            </a:r>
            <a:r>
              <a:rPr lang="zh-CN" altLang="en-US" dirty="0"/>
              <a:t> 通过截取全景图中的最大矩形，这种方法不会产生任何形变，但是会造成大量的内容丢失。</a:t>
            </a:r>
            <a:endParaRPr lang="en-US" altLang="zh-CN" dirty="0"/>
          </a:p>
          <a:p>
            <a:r>
              <a:rPr lang="zh-CN" altLang="en-US" dirty="0"/>
              <a:t>另外一种方法是</a:t>
            </a:r>
            <a:r>
              <a:rPr lang="en-US" altLang="zh-CN" dirty="0"/>
              <a:t>Image inpainting,</a:t>
            </a:r>
            <a:r>
              <a:rPr lang="zh-CN" altLang="en-US" dirty="0"/>
              <a:t>它通过计算全景图在</a:t>
            </a:r>
            <a:r>
              <a:rPr lang="en-US" altLang="zh-CN" dirty="0"/>
              <a:t>bounding box</a:t>
            </a:r>
            <a:r>
              <a:rPr lang="zh-CN" altLang="en-US" dirty="0"/>
              <a:t>里缺失区域，并且利用图像生成的方法去填补这些缺失区域。这种方法面对由简单的纹理和结构构成的图像，可以较好的填补缺失区域的内容，但面对比较复杂的图像就与生成错误的填充内容。</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3</a:t>
            </a:fld>
            <a:endParaRPr lang="zh-CN" altLang="en-US"/>
          </a:p>
        </p:txBody>
      </p:sp>
    </p:spTree>
    <p:extLst>
      <p:ext uri="{BB962C8B-B14F-4D97-AF65-F5344CB8AC3E}">
        <p14:creationId xmlns:p14="http://schemas.microsoft.com/office/powerpoint/2010/main" val="4060455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全景图恢复问题，通常面临的如下一些挑战。首先原始的输入图像通常有着不同的缺失区域，因此需要设计一种对不同形状的输入都有着较高适应性和鲁棒性的算法来将其恢复成方形。其次，在将全景图恢复成方形的过程中，如何尽可能降低图像的形变，避免产生不合理的结果。对于上述问题，论文提出了三种对图像变形过程的约束，第一个是将图片边界的形状严格限制成方形，以确保最后的生成全景图是方形；然后是对图像中物体形状形变的约束，保证在变形后形状不会有太大的改变；最后一个是图像中的线条的保持，将原本平行的线保持平行，原本垂直的线保持垂直，这样可以使得图像变形后整体的视觉效果接近真实感。</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4</a:t>
            </a:fld>
            <a:endParaRPr lang="zh-CN" altLang="en-US"/>
          </a:p>
        </p:txBody>
      </p:sp>
    </p:spTree>
    <p:extLst>
      <p:ext uri="{BB962C8B-B14F-4D97-AF65-F5344CB8AC3E}">
        <p14:creationId xmlns:p14="http://schemas.microsoft.com/office/powerpoint/2010/main" val="292155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作者提出了一种结合了局部变形</a:t>
            </a:r>
            <a:r>
              <a:rPr lang="en-US" altLang="zh-CN" dirty="0"/>
              <a:t>(local warping)</a:t>
            </a:r>
            <a:r>
              <a:rPr lang="zh-CN" altLang="en-US" dirty="0"/>
              <a:t>和全局变形</a:t>
            </a:r>
            <a:r>
              <a:rPr lang="en-US" altLang="zh-CN" dirty="0"/>
              <a:t>(global warping)</a:t>
            </a:r>
            <a:r>
              <a:rPr lang="zh-CN" altLang="en-US" dirty="0"/>
              <a:t>的算法，对于第一步局部形变，作者使用了改进的</a:t>
            </a:r>
            <a:r>
              <a:rPr lang="en-US" altLang="zh-CN" dirty="0"/>
              <a:t>Seaming carving</a:t>
            </a:r>
            <a:r>
              <a:rPr lang="zh-CN" altLang="en-US" dirty="0"/>
              <a:t>算法将不规则的输入图像扩展为方形。第二步则是将扩展的图像规则的用若干数量的矩形网格覆盖，每个网格对应图像中对应的一块区域。第三步通过在图像扩展时记录的图像像素位移图，来获取原始图像上每个区域的对应网格。第四步则全局的优化整个网格，使得它们能够覆盖整个方形区域的同时保持图像形状和直线的不变性。最后第五步利用双线性插值就可以获取变形后的全景图。</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5</a:t>
            </a:fld>
            <a:endParaRPr lang="zh-CN" altLang="en-US"/>
          </a:p>
        </p:txBody>
      </p:sp>
    </p:spTree>
    <p:extLst>
      <p:ext uri="{BB962C8B-B14F-4D97-AF65-F5344CB8AC3E}">
        <p14:creationId xmlns:p14="http://schemas.microsoft.com/office/powerpoint/2010/main" val="1104979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Local Warping</a:t>
            </a:r>
            <a:r>
              <a:rPr lang="zh-CN" altLang="en-US" dirty="0"/>
              <a:t>通过借鉴</a:t>
            </a:r>
            <a:r>
              <a:rPr lang="en-US" altLang="zh-CN" dirty="0"/>
              <a:t>seam carving</a:t>
            </a:r>
            <a:r>
              <a:rPr lang="zh-CN" altLang="en-US" dirty="0"/>
              <a:t>算法来扩展图像，</a:t>
            </a:r>
            <a:r>
              <a:rPr lang="en-US" altLang="zh-CN" dirty="0"/>
              <a:t>seam carving</a:t>
            </a:r>
            <a:r>
              <a:rPr lang="zh-CN" altLang="en-US" dirty="0"/>
              <a:t>算法的整体思路在于通过图像内每个像素水平方向和垂直方向的梯度，生成一个图像的梯度图</a:t>
            </a:r>
            <a:r>
              <a:rPr lang="en-US" altLang="zh-CN" dirty="0"/>
              <a:t>(</a:t>
            </a:r>
            <a:r>
              <a:rPr lang="zh-CN" altLang="en-US" dirty="0"/>
              <a:t>也就是上图的</a:t>
            </a:r>
            <a:r>
              <a:rPr lang="en-US" altLang="zh-CN" dirty="0" err="1"/>
              <a:t>energy_map</a:t>
            </a:r>
            <a:r>
              <a:rPr lang="en-US" altLang="zh-CN" dirty="0"/>
              <a:t>)</a:t>
            </a:r>
            <a:r>
              <a:rPr lang="zh-CN" altLang="en-US" dirty="0"/>
              <a:t>，然后找到一条从图像最上方到最右方的梯度之和最小的路径，这个路径也即图像中重要程度最低的一条曲线。然后我们将这个曲线一侧的所有像素全部往一侧位移一个像素点，来将图像进行扩充。最后通过不断迭代扩充的方式来获取最终的扩展图像。</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6</a:t>
            </a:fld>
            <a:endParaRPr lang="zh-CN" altLang="en-US"/>
          </a:p>
        </p:txBody>
      </p:sp>
    </p:spTree>
    <p:extLst>
      <p:ext uri="{BB962C8B-B14F-4D97-AF65-F5344CB8AC3E}">
        <p14:creationId xmlns:p14="http://schemas.microsoft.com/office/powerpoint/2010/main" val="396944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下面我们介绍如何通过扩展后的图像来生成记录局部变形的网格。在利用</a:t>
            </a:r>
            <a:r>
              <a:rPr lang="en-US" altLang="zh-CN" dirty="0"/>
              <a:t>seam carving </a:t>
            </a:r>
            <a:r>
              <a:rPr lang="zh-CN" altLang="en-US" dirty="0"/>
              <a:t>算法进行图像扩展的同时，我们可以同时得到每一个像素的位移图，上面左边和右边的图像就展示了每一个像素</a:t>
            </a:r>
            <a:r>
              <a:rPr lang="en-US" altLang="zh-CN" dirty="0"/>
              <a:t>Y</a:t>
            </a:r>
            <a:r>
              <a:rPr lang="zh-CN" altLang="en-US" dirty="0"/>
              <a:t>轴和</a:t>
            </a:r>
            <a:r>
              <a:rPr lang="en-US" altLang="zh-CN" dirty="0"/>
              <a:t>X</a:t>
            </a:r>
            <a:r>
              <a:rPr lang="zh-CN" altLang="en-US" dirty="0"/>
              <a:t>轴的位移图，越亮则代表位移量越大。通过这个位移图，我们可以知道最终的扩展图像上每一个像素点对应到原始图像的像素点的位置。利用这个位置对应关系，我们可以将扩展图像的方形网格投影回原图像。</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7</a:t>
            </a:fld>
            <a:endParaRPr lang="zh-CN" altLang="en-US"/>
          </a:p>
        </p:txBody>
      </p:sp>
    </p:spTree>
    <p:extLst>
      <p:ext uri="{BB962C8B-B14F-4D97-AF65-F5344CB8AC3E}">
        <p14:creationId xmlns:p14="http://schemas.microsoft.com/office/powerpoint/2010/main" val="4206381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获取了代表局部形变的原始图像网格图后，我们需要将这些网格重新投影方形图中，来代表我们最终生成的全景图的网格。其中每一个全景图的网格都有一个对应的原始图像的网格，通过逆双线性插值的方法我们就可以生成最终的完整的全景图。那么如何正确的生成最终的网格呢，这就涉及到我们之前所讲的，如何在变形的过程中最大程度的保持原始内容不变，它包括三个方面：边界限制、形状限制、和直线限制。作者定义了一个与网格顶点有关的损失函数，损失函数的</a:t>
            </a:r>
            <a:r>
              <a:rPr lang="en-US" altLang="zh-CN" dirty="0"/>
              <a:t>V</a:t>
            </a:r>
            <a:r>
              <a:rPr lang="zh-CN" altLang="en-US" dirty="0"/>
              <a:t>代表自变量，也就是所有网格上的顶点。损失函数包括三项，第一项</a:t>
            </a:r>
            <a:r>
              <a:rPr lang="en-US" altLang="zh-CN" dirty="0"/>
              <a:t>E_S</a:t>
            </a:r>
            <a:r>
              <a:rPr lang="zh-CN" altLang="en-US" dirty="0"/>
              <a:t>表示形状限制的损失项，第二项</a:t>
            </a:r>
            <a:r>
              <a:rPr lang="en-US" altLang="zh-CN" dirty="0"/>
              <a:t>E_L</a:t>
            </a:r>
            <a:r>
              <a:rPr lang="zh-CN" altLang="en-US" dirty="0"/>
              <a:t>代表直线限制的损失项，</a:t>
            </a:r>
            <a:r>
              <a:rPr lang="en-US" altLang="zh-CN" dirty="0" err="1"/>
              <a:t>λ_L</a:t>
            </a:r>
            <a:r>
              <a:rPr lang="zh-CN" altLang="en-US" dirty="0"/>
              <a:t>为直线项的权重系数。第三项</a:t>
            </a:r>
            <a:r>
              <a:rPr lang="en-US" altLang="zh-CN" dirty="0"/>
              <a:t>E_B</a:t>
            </a:r>
            <a:r>
              <a:rPr lang="zh-CN" altLang="en-US" dirty="0"/>
              <a:t>代表边界限制的损失项，</a:t>
            </a:r>
            <a:r>
              <a:rPr lang="en-US" altLang="zh-CN" dirty="0" err="1"/>
              <a:t>λ_B</a:t>
            </a:r>
            <a:r>
              <a:rPr lang="zh-CN" altLang="en-US" dirty="0"/>
              <a:t>代表边界项的权重系数，通过最小化这个损失函数，我们就可以得到最优的变形网格。</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8</a:t>
            </a:fld>
            <a:endParaRPr lang="zh-CN" altLang="en-US"/>
          </a:p>
        </p:txBody>
      </p:sp>
    </p:spTree>
    <p:extLst>
      <p:ext uri="{BB962C8B-B14F-4D97-AF65-F5344CB8AC3E}">
        <p14:creationId xmlns:p14="http://schemas.microsoft.com/office/powerpoint/2010/main" val="532389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边界项的设计最为直接，我们只需要将位于原始图像四周的所有网格的顶点坐标拉到最终方形全景图的边界处即可。上述公式中</a:t>
            </a:r>
            <a:r>
              <a:rPr lang="en-US" altLang="zh-CN" dirty="0"/>
              <a:t>L,R,T,B</a:t>
            </a:r>
            <a:r>
              <a:rPr lang="zh-CN" altLang="en-US" dirty="0"/>
              <a:t>分别代表图像的四个边界</a:t>
            </a:r>
            <a:r>
              <a:rPr lang="en-US" altLang="zh-CN" dirty="0"/>
              <a:t>Left</a:t>
            </a:r>
            <a:r>
              <a:rPr lang="zh-CN" altLang="en-US" dirty="0"/>
              <a:t>，</a:t>
            </a:r>
            <a:r>
              <a:rPr lang="en-US" altLang="zh-CN" dirty="0"/>
              <a:t>Right</a:t>
            </a:r>
            <a:r>
              <a:rPr lang="zh-CN" altLang="en-US" dirty="0"/>
              <a:t>，</a:t>
            </a:r>
            <a:r>
              <a:rPr lang="en-US" altLang="zh-CN" dirty="0"/>
              <a:t>Top and Bottom</a:t>
            </a:r>
            <a:r>
              <a:rPr lang="zh-CN" altLang="en-US" dirty="0"/>
              <a:t>，</a:t>
            </a:r>
            <a:r>
              <a:rPr lang="en-US" altLang="zh-CN" dirty="0"/>
              <a:t>vi</a:t>
            </a:r>
            <a:r>
              <a:rPr lang="zh-CN" altLang="en-US" dirty="0"/>
              <a:t>代表的是对应位置的网格顶点。</a:t>
            </a:r>
            <a:r>
              <a:rPr lang="en-US" altLang="zh-CN" dirty="0"/>
              <a:t>W</a:t>
            </a:r>
            <a:r>
              <a:rPr lang="zh-CN" altLang="en-US" dirty="0"/>
              <a:t>和</a:t>
            </a:r>
            <a:r>
              <a:rPr lang="en-US" altLang="zh-CN" dirty="0"/>
              <a:t>H</a:t>
            </a:r>
            <a:r>
              <a:rPr lang="zh-CN" altLang="en-US" dirty="0"/>
              <a:t>分别为图像的宽度和高度。对于左边界上的顶点，我们希望它的</a:t>
            </a:r>
            <a:r>
              <a:rPr lang="en-US" altLang="zh-CN" dirty="0"/>
              <a:t>x</a:t>
            </a:r>
            <a:r>
              <a:rPr lang="zh-CN" altLang="en-US" dirty="0"/>
              <a:t>轴坐标为</a:t>
            </a:r>
            <a:r>
              <a:rPr lang="en-US" altLang="zh-CN" dirty="0"/>
              <a:t>0</a:t>
            </a:r>
            <a:r>
              <a:rPr lang="zh-CN" altLang="en-US" dirty="0"/>
              <a:t>；对于右边界的顶点，我们希望他的</a:t>
            </a:r>
            <a:r>
              <a:rPr lang="en-US" altLang="zh-CN" dirty="0"/>
              <a:t>x</a:t>
            </a:r>
            <a:r>
              <a:rPr lang="zh-CN" altLang="en-US" dirty="0"/>
              <a:t>轴坐标等于图像的宽度。对于上边界的顶点，我们希望它的</a:t>
            </a:r>
            <a:r>
              <a:rPr lang="en-US" altLang="zh-CN" dirty="0"/>
              <a:t>y</a:t>
            </a:r>
            <a:r>
              <a:rPr lang="zh-CN" altLang="en-US" dirty="0"/>
              <a:t>轴坐标为</a:t>
            </a:r>
            <a:r>
              <a:rPr lang="en-US" altLang="zh-CN" dirty="0"/>
              <a:t>0</a:t>
            </a:r>
            <a:r>
              <a:rPr lang="zh-CN" altLang="en-US" dirty="0"/>
              <a:t>；对于下边界的顶点，我们希望他的</a:t>
            </a:r>
            <a:r>
              <a:rPr lang="en-US" altLang="zh-CN" dirty="0"/>
              <a:t>y</a:t>
            </a:r>
            <a:r>
              <a:rPr lang="zh-CN" altLang="en-US" dirty="0"/>
              <a:t>轴坐标等于图像的高度。</a:t>
            </a:r>
          </a:p>
        </p:txBody>
      </p:sp>
      <p:sp>
        <p:nvSpPr>
          <p:cNvPr id="4" name="灯片编号占位符 3"/>
          <p:cNvSpPr>
            <a:spLocks noGrp="1"/>
          </p:cNvSpPr>
          <p:nvPr>
            <p:ph type="sldNum" sz="quarter" idx="5"/>
          </p:nvPr>
        </p:nvSpPr>
        <p:spPr/>
        <p:txBody>
          <a:bodyPr/>
          <a:lstStyle/>
          <a:p>
            <a:fld id="{6DEDB3CB-D560-4466-B4F3-54606B0B15D2}" type="slidenum">
              <a:rPr lang="zh-CN" altLang="en-US" smtClean="0"/>
              <a:t>9</a:t>
            </a:fld>
            <a:endParaRPr lang="zh-CN" altLang="en-US"/>
          </a:p>
        </p:txBody>
      </p:sp>
    </p:spTree>
    <p:extLst>
      <p:ext uri="{BB962C8B-B14F-4D97-AF65-F5344CB8AC3E}">
        <p14:creationId xmlns:p14="http://schemas.microsoft.com/office/powerpoint/2010/main" val="1880232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44C3E-6DEC-91B5-3B90-6C82AFB5DDE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6DCF72-2661-FEEE-AAA1-4270E738D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8B0F530-889A-2F3D-3853-AA1998344030}"/>
              </a:ext>
            </a:extLst>
          </p:cNvPr>
          <p:cNvSpPr>
            <a:spLocks noGrp="1"/>
          </p:cNvSpPr>
          <p:nvPr>
            <p:ph type="dt" sz="half" idx="10"/>
          </p:nvPr>
        </p:nvSpPr>
        <p:spPr/>
        <p:txBody>
          <a:bodyPr/>
          <a:lstStyle/>
          <a:p>
            <a:pPr algn="r"/>
            <a:fld id="{3F9AFA87-1417-4992-ABD9-27C3BC8CC883}" type="datetimeFigureOut">
              <a:rPr lang="en-US" smtClean="0"/>
              <a:pPr algn="r"/>
              <a:t>7/21/2023</a:t>
            </a:fld>
            <a:endParaRPr lang="en-US" dirty="0"/>
          </a:p>
        </p:txBody>
      </p:sp>
      <p:sp>
        <p:nvSpPr>
          <p:cNvPr id="5" name="页脚占位符 4">
            <a:extLst>
              <a:ext uri="{FF2B5EF4-FFF2-40B4-BE49-F238E27FC236}">
                <a16:creationId xmlns:a16="http://schemas.microsoft.com/office/drawing/2014/main" id="{3138981E-D3AD-84AA-A8B4-D0872D285DDE}"/>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BD374E45-B1E4-C8C0-554D-C25BDED6BEC1}"/>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493660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D67E8-269B-E139-C5E3-4C66352553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A1C60C-DE72-997B-8197-72E4C815042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0BBE8F-6D21-8BA8-F23B-AFC72067C746}"/>
              </a:ext>
            </a:extLst>
          </p:cNvPr>
          <p:cNvSpPr>
            <a:spLocks noGrp="1"/>
          </p:cNvSpPr>
          <p:nvPr>
            <p:ph type="dt" sz="half" idx="10"/>
          </p:nvPr>
        </p:nvSpPr>
        <p:spPr/>
        <p:txBody>
          <a:bodyPr/>
          <a:lstStyle/>
          <a:p>
            <a:pPr algn="r"/>
            <a:fld id="{3F9AFA87-1417-4992-ABD9-27C3BC8CC883}" type="datetimeFigureOut">
              <a:rPr lang="en-US" smtClean="0"/>
              <a:pPr algn="r"/>
              <a:t>7/21/2023</a:t>
            </a:fld>
            <a:endParaRPr lang="en-US" dirty="0"/>
          </a:p>
        </p:txBody>
      </p:sp>
      <p:sp>
        <p:nvSpPr>
          <p:cNvPr id="5" name="页脚占位符 4">
            <a:extLst>
              <a:ext uri="{FF2B5EF4-FFF2-40B4-BE49-F238E27FC236}">
                <a16:creationId xmlns:a16="http://schemas.microsoft.com/office/drawing/2014/main" id="{66E72D41-8E43-160A-00E0-D8AAEE3EE3C5}"/>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8C43D060-EBA0-453E-A3EE-1BA0A6BCDD4A}"/>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96383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D58A5E6-CADC-5F4B-F8D7-2ABDB12FD50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5F2B0B8-BD6C-4F86-8335-1D8AF215A62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0D57CF-C552-6968-C56D-B30CC9AC2687}"/>
              </a:ext>
            </a:extLst>
          </p:cNvPr>
          <p:cNvSpPr>
            <a:spLocks noGrp="1"/>
          </p:cNvSpPr>
          <p:nvPr>
            <p:ph type="dt" sz="half" idx="10"/>
          </p:nvPr>
        </p:nvSpPr>
        <p:spPr/>
        <p:txBody>
          <a:bodyPr/>
          <a:lstStyle/>
          <a:p>
            <a:pPr algn="r"/>
            <a:fld id="{3F9AFA87-1417-4992-ABD9-27C3BC8CC883}" type="datetimeFigureOut">
              <a:rPr lang="en-US" smtClean="0"/>
              <a:pPr algn="r"/>
              <a:t>7/21/2023</a:t>
            </a:fld>
            <a:endParaRPr lang="en-US" dirty="0"/>
          </a:p>
        </p:txBody>
      </p:sp>
      <p:sp>
        <p:nvSpPr>
          <p:cNvPr id="5" name="页脚占位符 4">
            <a:extLst>
              <a:ext uri="{FF2B5EF4-FFF2-40B4-BE49-F238E27FC236}">
                <a16:creationId xmlns:a16="http://schemas.microsoft.com/office/drawing/2014/main" id="{1EEC9098-095D-9D45-7ADA-91C2C22D7EF8}"/>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D51EEB01-5AB3-45A1-B7A2-95630C74F86F}"/>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16511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A14BB-770C-14E2-408F-4241D152D4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7E9DEA6-247E-A24B-C41C-DBB3401A41F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54929E-368A-3383-3429-9659C3F623F1}"/>
              </a:ext>
            </a:extLst>
          </p:cNvPr>
          <p:cNvSpPr>
            <a:spLocks noGrp="1"/>
          </p:cNvSpPr>
          <p:nvPr>
            <p:ph type="dt" sz="half" idx="10"/>
          </p:nvPr>
        </p:nvSpPr>
        <p:spPr/>
        <p:txBody>
          <a:bodyPr/>
          <a:lstStyle/>
          <a:p>
            <a:pPr algn="r"/>
            <a:fld id="{3F9AFA87-1417-4992-ABD9-27C3BC8CC883}" type="datetimeFigureOut">
              <a:rPr lang="en-US" smtClean="0"/>
              <a:pPr algn="r"/>
              <a:t>7/21/2023</a:t>
            </a:fld>
            <a:endParaRPr lang="en-US" dirty="0"/>
          </a:p>
        </p:txBody>
      </p:sp>
      <p:sp>
        <p:nvSpPr>
          <p:cNvPr id="5" name="页脚占位符 4">
            <a:extLst>
              <a:ext uri="{FF2B5EF4-FFF2-40B4-BE49-F238E27FC236}">
                <a16:creationId xmlns:a16="http://schemas.microsoft.com/office/drawing/2014/main" id="{042B347D-C4CC-E95E-19F6-5CD4F9B586EB}"/>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4DC6A990-D341-EDE3-A741-76D01F327440}"/>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254536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1FAED-11F5-B3F7-44FD-2E11B910FB2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3CD2303-D1E3-C20E-83B7-833E503354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D798248-D8E9-B974-299C-B1E9F92A7D05}"/>
              </a:ext>
            </a:extLst>
          </p:cNvPr>
          <p:cNvSpPr>
            <a:spLocks noGrp="1"/>
          </p:cNvSpPr>
          <p:nvPr>
            <p:ph type="dt" sz="half" idx="10"/>
          </p:nvPr>
        </p:nvSpPr>
        <p:spPr/>
        <p:txBody>
          <a:bodyPr/>
          <a:lstStyle/>
          <a:p>
            <a:pPr algn="r"/>
            <a:fld id="{3F9AFA87-1417-4992-ABD9-27C3BC8CC883}" type="datetimeFigureOut">
              <a:rPr lang="en-US" smtClean="0"/>
              <a:pPr algn="r"/>
              <a:t>7/21/2023</a:t>
            </a:fld>
            <a:endParaRPr lang="en-US" dirty="0"/>
          </a:p>
        </p:txBody>
      </p:sp>
      <p:sp>
        <p:nvSpPr>
          <p:cNvPr id="5" name="页脚占位符 4">
            <a:extLst>
              <a:ext uri="{FF2B5EF4-FFF2-40B4-BE49-F238E27FC236}">
                <a16:creationId xmlns:a16="http://schemas.microsoft.com/office/drawing/2014/main" id="{83335F46-8C33-43C4-3B61-1A237AA24E0F}"/>
              </a:ext>
            </a:extLst>
          </p:cNvPr>
          <p:cNvSpPr>
            <a:spLocks noGrp="1"/>
          </p:cNvSpPr>
          <p:nvPr>
            <p:ph type="ftr" sz="quarter" idx="11"/>
          </p:nvPr>
        </p:nvSpPr>
        <p:spPr/>
        <p:txBody>
          <a:bodyPr/>
          <a:lstStyle/>
          <a:p>
            <a:endParaRPr lang="en-US" sz="1000" dirty="0"/>
          </a:p>
        </p:txBody>
      </p:sp>
      <p:sp>
        <p:nvSpPr>
          <p:cNvPr id="6" name="灯片编号占位符 5">
            <a:extLst>
              <a:ext uri="{FF2B5EF4-FFF2-40B4-BE49-F238E27FC236}">
                <a16:creationId xmlns:a16="http://schemas.microsoft.com/office/drawing/2014/main" id="{18AD295A-0C64-94D5-D4CC-CCABD51477A5}"/>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765229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9FEFB-6C48-62D5-2A02-9076E022A09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ABDD269-97C2-15B0-AB79-ABFECD44DB8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99F7D4D-652F-32A0-CB46-D0675B639A6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D5D983B-300D-6D97-AED4-57544B8F0FE9}"/>
              </a:ext>
            </a:extLst>
          </p:cNvPr>
          <p:cNvSpPr>
            <a:spLocks noGrp="1"/>
          </p:cNvSpPr>
          <p:nvPr>
            <p:ph type="dt" sz="half" idx="10"/>
          </p:nvPr>
        </p:nvSpPr>
        <p:spPr/>
        <p:txBody>
          <a:bodyPr/>
          <a:lstStyle/>
          <a:p>
            <a:pPr algn="r"/>
            <a:fld id="{3F9AFA87-1417-4992-ABD9-27C3BC8CC883}" type="datetimeFigureOut">
              <a:rPr lang="en-US" smtClean="0"/>
              <a:pPr algn="r"/>
              <a:t>7/21/2023</a:t>
            </a:fld>
            <a:endParaRPr lang="en-US" dirty="0"/>
          </a:p>
        </p:txBody>
      </p:sp>
      <p:sp>
        <p:nvSpPr>
          <p:cNvPr id="6" name="页脚占位符 5">
            <a:extLst>
              <a:ext uri="{FF2B5EF4-FFF2-40B4-BE49-F238E27FC236}">
                <a16:creationId xmlns:a16="http://schemas.microsoft.com/office/drawing/2014/main" id="{0B7C74E3-D044-F7BC-4422-9E0650ACDB49}"/>
              </a:ext>
            </a:extLst>
          </p:cNvPr>
          <p:cNvSpPr>
            <a:spLocks noGrp="1"/>
          </p:cNvSpPr>
          <p:nvPr>
            <p:ph type="ftr" sz="quarter" idx="11"/>
          </p:nvPr>
        </p:nvSpPr>
        <p:spPr/>
        <p:txBody>
          <a:bodyPr/>
          <a:lstStyle/>
          <a:p>
            <a:endParaRPr lang="en-US" sz="1000" dirty="0"/>
          </a:p>
        </p:txBody>
      </p:sp>
      <p:sp>
        <p:nvSpPr>
          <p:cNvPr id="7" name="灯片编号占位符 6">
            <a:extLst>
              <a:ext uri="{FF2B5EF4-FFF2-40B4-BE49-F238E27FC236}">
                <a16:creationId xmlns:a16="http://schemas.microsoft.com/office/drawing/2014/main" id="{A5BCB089-0EBC-9147-2C87-C61D27F78383}"/>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99186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E819B7-547A-4629-E523-7D98EFC802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7BBD0F-1A7C-C69C-A331-5BE159FC3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19FFE9-CC19-5B14-E1C2-25C919F6668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13EB84E-BDAC-7727-5EB0-3780D2C91F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36EDCBD-3DD5-33F6-FD92-FB13E119A1B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88875F-38E8-49DD-1E0B-7AF1EE7B6FF9}"/>
              </a:ext>
            </a:extLst>
          </p:cNvPr>
          <p:cNvSpPr>
            <a:spLocks noGrp="1"/>
          </p:cNvSpPr>
          <p:nvPr>
            <p:ph type="dt" sz="half" idx="10"/>
          </p:nvPr>
        </p:nvSpPr>
        <p:spPr/>
        <p:txBody>
          <a:bodyPr/>
          <a:lstStyle/>
          <a:p>
            <a:pPr algn="r"/>
            <a:fld id="{3F9AFA87-1417-4992-ABD9-27C3BC8CC883}" type="datetimeFigureOut">
              <a:rPr lang="en-US" smtClean="0"/>
              <a:pPr algn="r"/>
              <a:t>7/21/2023</a:t>
            </a:fld>
            <a:endParaRPr lang="en-US" dirty="0"/>
          </a:p>
        </p:txBody>
      </p:sp>
      <p:sp>
        <p:nvSpPr>
          <p:cNvPr id="8" name="页脚占位符 7">
            <a:extLst>
              <a:ext uri="{FF2B5EF4-FFF2-40B4-BE49-F238E27FC236}">
                <a16:creationId xmlns:a16="http://schemas.microsoft.com/office/drawing/2014/main" id="{46A6292E-F864-430E-7FEE-FD2D9DD18D0F}"/>
              </a:ext>
            </a:extLst>
          </p:cNvPr>
          <p:cNvSpPr>
            <a:spLocks noGrp="1"/>
          </p:cNvSpPr>
          <p:nvPr>
            <p:ph type="ftr" sz="quarter" idx="11"/>
          </p:nvPr>
        </p:nvSpPr>
        <p:spPr/>
        <p:txBody>
          <a:bodyPr/>
          <a:lstStyle/>
          <a:p>
            <a:endParaRPr lang="en-US" sz="1000" dirty="0"/>
          </a:p>
        </p:txBody>
      </p:sp>
      <p:sp>
        <p:nvSpPr>
          <p:cNvPr id="9" name="灯片编号占位符 8">
            <a:extLst>
              <a:ext uri="{FF2B5EF4-FFF2-40B4-BE49-F238E27FC236}">
                <a16:creationId xmlns:a16="http://schemas.microsoft.com/office/drawing/2014/main" id="{F3E8B16C-B7CE-1709-7EF6-189116CB2F11}"/>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116636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A1876-E1B8-F83D-53F6-3E147E9053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A65E9F0-2430-D31E-ED4B-5467B6B73268}"/>
              </a:ext>
            </a:extLst>
          </p:cNvPr>
          <p:cNvSpPr>
            <a:spLocks noGrp="1"/>
          </p:cNvSpPr>
          <p:nvPr>
            <p:ph type="dt" sz="half" idx="10"/>
          </p:nvPr>
        </p:nvSpPr>
        <p:spPr/>
        <p:txBody>
          <a:bodyPr/>
          <a:lstStyle/>
          <a:p>
            <a:pPr algn="r"/>
            <a:fld id="{3F9AFA87-1417-4992-ABD9-27C3BC8CC883}" type="datetimeFigureOut">
              <a:rPr lang="en-US" smtClean="0"/>
              <a:pPr algn="r"/>
              <a:t>7/21/2023</a:t>
            </a:fld>
            <a:endParaRPr lang="en-US" dirty="0"/>
          </a:p>
        </p:txBody>
      </p:sp>
      <p:sp>
        <p:nvSpPr>
          <p:cNvPr id="4" name="页脚占位符 3">
            <a:extLst>
              <a:ext uri="{FF2B5EF4-FFF2-40B4-BE49-F238E27FC236}">
                <a16:creationId xmlns:a16="http://schemas.microsoft.com/office/drawing/2014/main" id="{4513A09D-389A-1328-B5AB-A6566FA54B83}"/>
              </a:ext>
            </a:extLst>
          </p:cNvPr>
          <p:cNvSpPr>
            <a:spLocks noGrp="1"/>
          </p:cNvSpPr>
          <p:nvPr>
            <p:ph type="ftr" sz="quarter" idx="11"/>
          </p:nvPr>
        </p:nvSpPr>
        <p:spPr/>
        <p:txBody>
          <a:bodyPr/>
          <a:lstStyle/>
          <a:p>
            <a:endParaRPr lang="en-US" sz="1000" dirty="0"/>
          </a:p>
        </p:txBody>
      </p:sp>
      <p:sp>
        <p:nvSpPr>
          <p:cNvPr id="5" name="灯片编号占位符 4">
            <a:extLst>
              <a:ext uri="{FF2B5EF4-FFF2-40B4-BE49-F238E27FC236}">
                <a16:creationId xmlns:a16="http://schemas.microsoft.com/office/drawing/2014/main" id="{EEF02319-FF5C-977C-6C7C-6B1BD1B37088}"/>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92986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157F9F-A575-4665-9BEC-1BA4C433F8BF}"/>
              </a:ext>
            </a:extLst>
          </p:cNvPr>
          <p:cNvSpPr>
            <a:spLocks noGrp="1"/>
          </p:cNvSpPr>
          <p:nvPr>
            <p:ph type="dt" sz="half" idx="10"/>
          </p:nvPr>
        </p:nvSpPr>
        <p:spPr/>
        <p:txBody>
          <a:bodyPr/>
          <a:lstStyle/>
          <a:p>
            <a:pPr algn="r"/>
            <a:fld id="{3F9AFA87-1417-4992-ABD9-27C3BC8CC883}" type="datetimeFigureOut">
              <a:rPr lang="en-US" smtClean="0"/>
              <a:pPr algn="r"/>
              <a:t>7/21/2023</a:t>
            </a:fld>
            <a:endParaRPr lang="en-US" dirty="0"/>
          </a:p>
        </p:txBody>
      </p:sp>
      <p:sp>
        <p:nvSpPr>
          <p:cNvPr id="3" name="页脚占位符 2">
            <a:extLst>
              <a:ext uri="{FF2B5EF4-FFF2-40B4-BE49-F238E27FC236}">
                <a16:creationId xmlns:a16="http://schemas.microsoft.com/office/drawing/2014/main" id="{AEA3C8B5-E741-853F-7764-14084A50C9F7}"/>
              </a:ext>
            </a:extLst>
          </p:cNvPr>
          <p:cNvSpPr>
            <a:spLocks noGrp="1"/>
          </p:cNvSpPr>
          <p:nvPr>
            <p:ph type="ftr" sz="quarter" idx="11"/>
          </p:nvPr>
        </p:nvSpPr>
        <p:spPr/>
        <p:txBody>
          <a:bodyPr/>
          <a:lstStyle/>
          <a:p>
            <a:endParaRPr lang="en-US" sz="1000" dirty="0"/>
          </a:p>
        </p:txBody>
      </p:sp>
      <p:sp>
        <p:nvSpPr>
          <p:cNvPr id="4" name="灯片编号占位符 3">
            <a:extLst>
              <a:ext uri="{FF2B5EF4-FFF2-40B4-BE49-F238E27FC236}">
                <a16:creationId xmlns:a16="http://schemas.microsoft.com/office/drawing/2014/main" id="{4ED26AAF-4E89-5E75-6ADC-EFB315A8FF16}"/>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567101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C666E-2D98-1913-1ED2-A8263437CD1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980A5DB-886F-D676-15F3-025D373971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A1D6010-C237-EF06-0CBD-B086BD347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B1F46D-DA32-B2F1-5640-A1A2C6D77E3D}"/>
              </a:ext>
            </a:extLst>
          </p:cNvPr>
          <p:cNvSpPr>
            <a:spLocks noGrp="1"/>
          </p:cNvSpPr>
          <p:nvPr>
            <p:ph type="dt" sz="half" idx="10"/>
          </p:nvPr>
        </p:nvSpPr>
        <p:spPr/>
        <p:txBody>
          <a:bodyPr/>
          <a:lstStyle/>
          <a:p>
            <a:pPr algn="r"/>
            <a:fld id="{3F9AFA87-1417-4992-ABD9-27C3BC8CC883}" type="datetimeFigureOut">
              <a:rPr lang="en-US" smtClean="0"/>
              <a:pPr algn="r"/>
              <a:t>7/21/2023</a:t>
            </a:fld>
            <a:endParaRPr lang="en-US" dirty="0"/>
          </a:p>
        </p:txBody>
      </p:sp>
      <p:sp>
        <p:nvSpPr>
          <p:cNvPr id="6" name="页脚占位符 5">
            <a:extLst>
              <a:ext uri="{FF2B5EF4-FFF2-40B4-BE49-F238E27FC236}">
                <a16:creationId xmlns:a16="http://schemas.microsoft.com/office/drawing/2014/main" id="{6A34A48B-3EE2-030F-D21C-83EEBC502219}"/>
              </a:ext>
            </a:extLst>
          </p:cNvPr>
          <p:cNvSpPr>
            <a:spLocks noGrp="1"/>
          </p:cNvSpPr>
          <p:nvPr>
            <p:ph type="ftr" sz="quarter" idx="11"/>
          </p:nvPr>
        </p:nvSpPr>
        <p:spPr/>
        <p:txBody>
          <a:bodyPr/>
          <a:lstStyle/>
          <a:p>
            <a:endParaRPr lang="en-US" sz="1000" dirty="0"/>
          </a:p>
        </p:txBody>
      </p:sp>
      <p:sp>
        <p:nvSpPr>
          <p:cNvPr id="7" name="灯片编号占位符 6">
            <a:extLst>
              <a:ext uri="{FF2B5EF4-FFF2-40B4-BE49-F238E27FC236}">
                <a16:creationId xmlns:a16="http://schemas.microsoft.com/office/drawing/2014/main" id="{1D6CE94F-11EA-D2BD-ED7D-3E9196F4D04A}"/>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51508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1BC99-D8D1-7DBC-5B7A-FB299EDCE64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95A20A0-29BD-2209-7762-ADDD67648A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A3CC6CF-71D5-8D9A-774E-30B54471B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B3D8B1-746F-AA8D-8E88-8CA592FB70B3}"/>
              </a:ext>
            </a:extLst>
          </p:cNvPr>
          <p:cNvSpPr>
            <a:spLocks noGrp="1"/>
          </p:cNvSpPr>
          <p:nvPr>
            <p:ph type="dt" sz="half" idx="10"/>
          </p:nvPr>
        </p:nvSpPr>
        <p:spPr/>
        <p:txBody>
          <a:bodyPr/>
          <a:lstStyle/>
          <a:p>
            <a:pPr algn="r"/>
            <a:fld id="{3F9AFA87-1417-4992-ABD9-27C3BC8CC883}" type="datetimeFigureOut">
              <a:rPr lang="en-US" smtClean="0"/>
              <a:pPr algn="r"/>
              <a:t>7/21/2023</a:t>
            </a:fld>
            <a:endParaRPr lang="en-US" dirty="0"/>
          </a:p>
        </p:txBody>
      </p:sp>
      <p:sp>
        <p:nvSpPr>
          <p:cNvPr id="6" name="页脚占位符 5">
            <a:extLst>
              <a:ext uri="{FF2B5EF4-FFF2-40B4-BE49-F238E27FC236}">
                <a16:creationId xmlns:a16="http://schemas.microsoft.com/office/drawing/2014/main" id="{B6D710D4-6B0C-5151-6DA9-691709EF14DE}"/>
              </a:ext>
            </a:extLst>
          </p:cNvPr>
          <p:cNvSpPr>
            <a:spLocks noGrp="1"/>
          </p:cNvSpPr>
          <p:nvPr>
            <p:ph type="ftr" sz="quarter" idx="11"/>
          </p:nvPr>
        </p:nvSpPr>
        <p:spPr/>
        <p:txBody>
          <a:bodyPr/>
          <a:lstStyle/>
          <a:p>
            <a:endParaRPr lang="en-US" sz="1000" dirty="0"/>
          </a:p>
        </p:txBody>
      </p:sp>
      <p:sp>
        <p:nvSpPr>
          <p:cNvPr id="7" name="灯片编号占位符 6">
            <a:extLst>
              <a:ext uri="{FF2B5EF4-FFF2-40B4-BE49-F238E27FC236}">
                <a16:creationId xmlns:a16="http://schemas.microsoft.com/office/drawing/2014/main" id="{9DFB1731-CDC9-291E-B9C9-A02FC404E1F8}"/>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077898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BF77A3C-9F3D-59F6-4E70-763EE076A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7D63B90-E282-DCB5-D4E3-2BD678EC0B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D24DA1-1545-E71D-A9E8-9807619E45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7/21/2023</a:t>
            </a:fld>
            <a:endParaRPr lang="en-US" dirty="0"/>
          </a:p>
        </p:txBody>
      </p:sp>
      <p:sp>
        <p:nvSpPr>
          <p:cNvPr id="5" name="页脚占位符 4">
            <a:extLst>
              <a:ext uri="{FF2B5EF4-FFF2-40B4-BE49-F238E27FC236}">
                <a16:creationId xmlns:a16="http://schemas.microsoft.com/office/drawing/2014/main" id="{8ADAA8CD-E5FC-529E-47F1-87D7504E77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灯片编号占位符 5">
            <a:extLst>
              <a:ext uri="{FF2B5EF4-FFF2-40B4-BE49-F238E27FC236}">
                <a16:creationId xmlns:a16="http://schemas.microsoft.com/office/drawing/2014/main" id="{33390AF7-00EA-1046-2110-50C92BDAB2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71628583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gif"/></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3.emf"/><Relationship Id="rId7"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gi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A7344BB-A3E5-AD8B-ACB7-8CB1F3C5B815}"/>
              </a:ext>
            </a:extLst>
          </p:cNvPr>
          <p:cNvSpPr txBox="1"/>
          <p:nvPr/>
        </p:nvSpPr>
        <p:spPr>
          <a:xfrm>
            <a:off x="9069045" y="4873390"/>
            <a:ext cx="2488545" cy="461665"/>
          </a:xfrm>
          <a:prstGeom prst="rect">
            <a:avLst/>
          </a:prstGeom>
          <a:noFill/>
        </p:spPr>
        <p:txBody>
          <a:bodyPr wrap="square" rtlCol="0">
            <a:spAutoFit/>
          </a:bodyPr>
          <a:lstStyle/>
          <a:p>
            <a:r>
              <a:rPr lang="zh-CN" altLang="en-US" sz="2400" dirty="0"/>
              <a:t>汇报人：刘涛</a:t>
            </a:r>
          </a:p>
        </p:txBody>
      </p:sp>
      <p:sp>
        <p:nvSpPr>
          <p:cNvPr id="2" name="文本框 1">
            <a:extLst>
              <a:ext uri="{FF2B5EF4-FFF2-40B4-BE49-F238E27FC236}">
                <a16:creationId xmlns:a16="http://schemas.microsoft.com/office/drawing/2014/main" id="{3FBC9734-73AB-2525-10FB-E635E1CA086F}"/>
              </a:ext>
            </a:extLst>
          </p:cNvPr>
          <p:cNvSpPr txBox="1"/>
          <p:nvPr/>
        </p:nvSpPr>
        <p:spPr>
          <a:xfrm>
            <a:off x="634410" y="659467"/>
            <a:ext cx="10923180" cy="1323439"/>
          </a:xfrm>
          <a:prstGeom prst="rect">
            <a:avLst/>
          </a:prstGeom>
          <a:noFill/>
        </p:spPr>
        <p:txBody>
          <a:bodyPr wrap="square" rtlCol="0">
            <a:spAutoFit/>
          </a:bodyPr>
          <a:lstStyle/>
          <a:p>
            <a:pPr algn="l"/>
            <a:r>
              <a:rPr lang="en-US" altLang="zh-CN" sz="4000" b="1" i="0" dirty="0" err="1">
                <a:solidFill>
                  <a:srgbClr val="333333"/>
                </a:solidFill>
                <a:effectLst/>
                <a:latin typeface="Open Sans" panose="020B0606030504020204" pitchFamily="34" charset="0"/>
              </a:rPr>
              <a:t>Rectangling</a:t>
            </a:r>
            <a:r>
              <a:rPr lang="en-US" altLang="zh-CN" sz="4000" b="1" i="0" dirty="0">
                <a:solidFill>
                  <a:srgbClr val="333333"/>
                </a:solidFill>
                <a:effectLst/>
                <a:latin typeface="Open Sans" panose="020B0606030504020204" pitchFamily="34" charset="0"/>
              </a:rPr>
              <a:t> panoramic images via warping</a:t>
            </a:r>
          </a:p>
        </p:txBody>
      </p:sp>
      <p:sp>
        <p:nvSpPr>
          <p:cNvPr id="4" name="文本框 3">
            <a:extLst>
              <a:ext uri="{FF2B5EF4-FFF2-40B4-BE49-F238E27FC236}">
                <a16:creationId xmlns:a16="http://schemas.microsoft.com/office/drawing/2014/main" id="{F2D9B167-02CE-0E2B-38DF-9D2D5DA79C7C}"/>
              </a:ext>
            </a:extLst>
          </p:cNvPr>
          <p:cNvSpPr txBox="1"/>
          <p:nvPr/>
        </p:nvSpPr>
        <p:spPr>
          <a:xfrm>
            <a:off x="634410" y="2421425"/>
            <a:ext cx="6570920" cy="369332"/>
          </a:xfrm>
          <a:prstGeom prst="rect">
            <a:avLst/>
          </a:prstGeom>
          <a:noFill/>
        </p:spPr>
        <p:txBody>
          <a:bodyPr wrap="square" rtlCol="0">
            <a:spAutoFit/>
          </a:bodyPr>
          <a:lstStyle/>
          <a:p>
            <a:r>
              <a:rPr lang="en-US" altLang="zh-CN" b="1" dirty="0"/>
              <a:t>Authors: </a:t>
            </a:r>
            <a:r>
              <a:rPr lang="en-US" altLang="zh-CN" dirty="0" err="1">
                <a:solidFill>
                  <a:schemeClr val="tx1">
                    <a:lumMod val="50000"/>
                    <a:lumOff val="50000"/>
                  </a:schemeClr>
                </a:solidFill>
              </a:rPr>
              <a:t>Kaiming</a:t>
            </a:r>
            <a:r>
              <a:rPr lang="en-US" altLang="zh-CN" dirty="0">
                <a:solidFill>
                  <a:schemeClr val="tx1">
                    <a:lumMod val="50000"/>
                    <a:lumOff val="50000"/>
                  </a:schemeClr>
                </a:solidFill>
              </a:rPr>
              <a:t> He, </a:t>
            </a:r>
            <a:r>
              <a:rPr lang="en-US" altLang="zh-CN" dirty="0" err="1">
                <a:solidFill>
                  <a:schemeClr val="tx1">
                    <a:lumMod val="50000"/>
                    <a:lumOff val="50000"/>
                  </a:schemeClr>
                </a:solidFill>
              </a:rPr>
              <a:t>Huiwen</a:t>
            </a:r>
            <a:r>
              <a:rPr lang="en-US" altLang="zh-CN" dirty="0">
                <a:solidFill>
                  <a:schemeClr val="tx1">
                    <a:lumMod val="50000"/>
                    <a:lumOff val="50000"/>
                  </a:schemeClr>
                </a:solidFill>
              </a:rPr>
              <a:t> Chang, Jian Sun</a:t>
            </a:r>
            <a:endParaRPr lang="zh-CN" altLang="en-US" dirty="0">
              <a:solidFill>
                <a:schemeClr val="tx1">
                  <a:lumMod val="50000"/>
                  <a:lumOff val="50000"/>
                </a:schemeClr>
              </a:solidFill>
            </a:endParaRPr>
          </a:p>
        </p:txBody>
      </p:sp>
    </p:spTree>
    <p:extLst>
      <p:ext uri="{BB962C8B-B14F-4D97-AF65-F5344CB8AC3E}">
        <p14:creationId xmlns:p14="http://schemas.microsoft.com/office/powerpoint/2010/main" val="2520574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C33A1-609E-FC03-B4C9-E3A4A3F1F61F}"/>
              </a:ext>
            </a:extLst>
          </p:cNvPr>
          <p:cNvSpPr>
            <a:spLocks noGrp="1"/>
          </p:cNvSpPr>
          <p:nvPr>
            <p:ph type="title"/>
          </p:nvPr>
        </p:nvSpPr>
        <p:spPr>
          <a:xfrm>
            <a:off x="186447" y="92751"/>
            <a:ext cx="10515600" cy="928653"/>
          </a:xfrm>
        </p:spPr>
        <p:txBody>
          <a:bodyPr/>
          <a:lstStyle/>
          <a:p>
            <a:r>
              <a:rPr lang="en-US" altLang="zh-CN" b="1" dirty="0"/>
              <a:t>Shape preservation</a:t>
            </a:r>
            <a:endParaRPr lang="zh-CN" altLang="en-US" b="1" dirty="0"/>
          </a:p>
        </p:txBody>
      </p:sp>
      <p:pic>
        <p:nvPicPr>
          <p:cNvPr id="5" name="图片 4">
            <a:extLst>
              <a:ext uri="{FF2B5EF4-FFF2-40B4-BE49-F238E27FC236}">
                <a16:creationId xmlns:a16="http://schemas.microsoft.com/office/drawing/2014/main" id="{2FEB9F29-16FB-5E00-303B-B1DBF17F49DB}"/>
              </a:ext>
            </a:extLst>
          </p:cNvPr>
          <p:cNvPicPr>
            <a:picLocks noChangeAspect="1"/>
          </p:cNvPicPr>
          <p:nvPr/>
        </p:nvPicPr>
        <p:blipFill>
          <a:blip r:embed="rId3"/>
          <a:stretch>
            <a:fillRect/>
          </a:stretch>
        </p:blipFill>
        <p:spPr>
          <a:xfrm>
            <a:off x="186447" y="1985890"/>
            <a:ext cx="9607823" cy="1604733"/>
          </a:xfrm>
          <a:prstGeom prst="rect">
            <a:avLst/>
          </a:prstGeom>
        </p:spPr>
      </p:pic>
      <p:pic>
        <p:nvPicPr>
          <p:cNvPr id="7" name="图片 6">
            <a:extLst>
              <a:ext uri="{FF2B5EF4-FFF2-40B4-BE49-F238E27FC236}">
                <a16:creationId xmlns:a16="http://schemas.microsoft.com/office/drawing/2014/main" id="{FC7F9AEF-71A2-3B9F-54FC-FC0ABBE0C9A3}"/>
              </a:ext>
            </a:extLst>
          </p:cNvPr>
          <p:cNvPicPr>
            <a:picLocks noChangeAspect="1"/>
          </p:cNvPicPr>
          <p:nvPr/>
        </p:nvPicPr>
        <p:blipFill>
          <a:blip r:embed="rId4"/>
          <a:stretch>
            <a:fillRect/>
          </a:stretch>
        </p:blipFill>
        <p:spPr>
          <a:xfrm>
            <a:off x="887524" y="3745745"/>
            <a:ext cx="4730811" cy="2558219"/>
          </a:xfrm>
          <a:prstGeom prst="rect">
            <a:avLst/>
          </a:prstGeom>
        </p:spPr>
      </p:pic>
      <p:pic>
        <p:nvPicPr>
          <p:cNvPr id="9" name="图片 8">
            <a:extLst>
              <a:ext uri="{FF2B5EF4-FFF2-40B4-BE49-F238E27FC236}">
                <a16:creationId xmlns:a16="http://schemas.microsoft.com/office/drawing/2014/main" id="{C9ECD3F1-3BB3-CE5B-D4E4-A1BB03F188C5}"/>
              </a:ext>
            </a:extLst>
          </p:cNvPr>
          <p:cNvPicPr>
            <a:picLocks noChangeAspect="1"/>
          </p:cNvPicPr>
          <p:nvPr/>
        </p:nvPicPr>
        <p:blipFill>
          <a:blip r:embed="rId5"/>
          <a:stretch>
            <a:fillRect/>
          </a:stretch>
        </p:blipFill>
        <p:spPr>
          <a:xfrm>
            <a:off x="6456934" y="3590623"/>
            <a:ext cx="2449350" cy="2868461"/>
          </a:xfrm>
          <a:prstGeom prst="rect">
            <a:avLst/>
          </a:prstGeom>
        </p:spPr>
      </p:pic>
      <p:sp>
        <p:nvSpPr>
          <p:cNvPr id="3" name="对话气泡: 圆角矩形 2">
            <a:extLst>
              <a:ext uri="{FF2B5EF4-FFF2-40B4-BE49-F238E27FC236}">
                <a16:creationId xmlns:a16="http://schemas.microsoft.com/office/drawing/2014/main" id="{F80B2E8F-F117-6B4D-D217-36F44D90C5FD}"/>
              </a:ext>
            </a:extLst>
          </p:cNvPr>
          <p:cNvSpPr/>
          <p:nvPr/>
        </p:nvSpPr>
        <p:spPr>
          <a:xfrm>
            <a:off x="2281135" y="2111727"/>
            <a:ext cx="1702341" cy="5878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quad number</a:t>
            </a:r>
            <a:endParaRPr lang="zh-CN" altLang="en-US" dirty="0"/>
          </a:p>
        </p:txBody>
      </p:sp>
      <p:sp>
        <p:nvSpPr>
          <p:cNvPr id="4" name="对话气泡: 圆角矩形 3">
            <a:extLst>
              <a:ext uri="{FF2B5EF4-FFF2-40B4-BE49-F238E27FC236}">
                <a16:creationId xmlns:a16="http://schemas.microsoft.com/office/drawing/2014/main" id="{1EB97D4B-5ACE-FFA3-832A-5AA1A1DB9C65}"/>
              </a:ext>
            </a:extLst>
          </p:cNvPr>
          <p:cNvSpPr/>
          <p:nvPr/>
        </p:nvSpPr>
        <p:spPr>
          <a:xfrm>
            <a:off x="3015827" y="2483188"/>
            <a:ext cx="1556426" cy="5878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quad index</a:t>
            </a:r>
            <a:endParaRPr lang="zh-CN" altLang="en-US" dirty="0"/>
          </a:p>
        </p:txBody>
      </p:sp>
      <p:sp>
        <p:nvSpPr>
          <p:cNvPr id="6" name="对话气泡: 圆角矩形 5">
            <a:extLst>
              <a:ext uri="{FF2B5EF4-FFF2-40B4-BE49-F238E27FC236}">
                <a16:creationId xmlns:a16="http://schemas.microsoft.com/office/drawing/2014/main" id="{76E75E32-9A7C-5F03-F610-1C60220676C5}"/>
              </a:ext>
            </a:extLst>
          </p:cNvPr>
          <p:cNvSpPr/>
          <p:nvPr/>
        </p:nvSpPr>
        <p:spPr>
          <a:xfrm>
            <a:off x="4693484" y="1800442"/>
            <a:ext cx="1964483" cy="5878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distortion  matrix</a:t>
            </a:r>
            <a:endParaRPr lang="zh-CN" altLang="en-US" dirty="0"/>
          </a:p>
        </p:txBody>
      </p:sp>
      <p:sp>
        <p:nvSpPr>
          <p:cNvPr id="8" name="对话气泡: 圆角矩形 7">
            <a:extLst>
              <a:ext uri="{FF2B5EF4-FFF2-40B4-BE49-F238E27FC236}">
                <a16:creationId xmlns:a16="http://schemas.microsoft.com/office/drawing/2014/main" id="{3A651D85-5ABE-0641-0F32-3DF1A83D989F}"/>
              </a:ext>
            </a:extLst>
          </p:cNvPr>
          <p:cNvSpPr/>
          <p:nvPr/>
        </p:nvSpPr>
        <p:spPr>
          <a:xfrm>
            <a:off x="8415697" y="1766496"/>
            <a:ext cx="1964483" cy="5878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quad coordinate</a:t>
            </a:r>
            <a:endParaRPr lang="zh-CN" altLang="en-US" dirty="0"/>
          </a:p>
        </p:txBody>
      </p:sp>
      <p:sp>
        <p:nvSpPr>
          <p:cNvPr id="10" name="对话气泡: 圆角矩形 9">
            <a:extLst>
              <a:ext uri="{FF2B5EF4-FFF2-40B4-BE49-F238E27FC236}">
                <a16:creationId xmlns:a16="http://schemas.microsoft.com/office/drawing/2014/main" id="{D2D54E9C-6DA4-242B-E3C2-AA070B0A4071}"/>
              </a:ext>
            </a:extLst>
          </p:cNvPr>
          <p:cNvSpPr/>
          <p:nvPr/>
        </p:nvSpPr>
        <p:spPr>
          <a:xfrm>
            <a:off x="2203262" y="3226110"/>
            <a:ext cx="1556426" cy="5878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input quad coordinate</a:t>
            </a:r>
            <a:endParaRPr lang="zh-CN" altLang="en-US" dirty="0"/>
          </a:p>
        </p:txBody>
      </p:sp>
      <p:sp>
        <p:nvSpPr>
          <p:cNvPr id="11" name="对话气泡: 圆角矩形 10">
            <a:extLst>
              <a:ext uri="{FF2B5EF4-FFF2-40B4-BE49-F238E27FC236}">
                <a16:creationId xmlns:a16="http://schemas.microsoft.com/office/drawing/2014/main" id="{9095F4C4-1EC3-C739-A053-FE2AFC86F96C}"/>
              </a:ext>
            </a:extLst>
          </p:cNvPr>
          <p:cNvSpPr/>
          <p:nvPr/>
        </p:nvSpPr>
        <p:spPr>
          <a:xfrm>
            <a:off x="7752586" y="3226110"/>
            <a:ext cx="1556426" cy="5878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output quad coordinate</a:t>
            </a:r>
            <a:endParaRPr lang="zh-CN" altLang="en-US" dirty="0"/>
          </a:p>
        </p:txBody>
      </p:sp>
    </p:spTree>
    <p:extLst>
      <p:ext uri="{BB962C8B-B14F-4D97-AF65-F5344CB8AC3E}">
        <p14:creationId xmlns:p14="http://schemas.microsoft.com/office/powerpoint/2010/main" val="25594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8" grpId="0" animBg="1"/>
      <p:bldP spid="8" grpId="1" animBg="1"/>
      <p:bldP spid="10" grpId="0" animBg="1"/>
      <p:bldP spid="10"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868AFE-E722-803D-F1DF-23B037A87708}"/>
              </a:ext>
            </a:extLst>
          </p:cNvPr>
          <p:cNvSpPr>
            <a:spLocks noGrp="1"/>
          </p:cNvSpPr>
          <p:nvPr>
            <p:ph type="title"/>
          </p:nvPr>
        </p:nvSpPr>
        <p:spPr>
          <a:xfrm>
            <a:off x="157264" y="277576"/>
            <a:ext cx="10515600" cy="773011"/>
          </a:xfrm>
        </p:spPr>
        <p:txBody>
          <a:bodyPr/>
          <a:lstStyle/>
          <a:p>
            <a:r>
              <a:rPr lang="en-US" altLang="zh-CN" b="1" dirty="0"/>
              <a:t>Line detect</a:t>
            </a:r>
            <a:endParaRPr lang="zh-CN" altLang="en-US" b="1" dirty="0"/>
          </a:p>
        </p:txBody>
      </p:sp>
      <p:pic>
        <p:nvPicPr>
          <p:cNvPr id="4" name="图片 3">
            <a:extLst>
              <a:ext uri="{FF2B5EF4-FFF2-40B4-BE49-F238E27FC236}">
                <a16:creationId xmlns:a16="http://schemas.microsoft.com/office/drawing/2014/main" id="{D3411F5B-197C-14D3-33B6-6D374398A7B3}"/>
              </a:ext>
            </a:extLst>
          </p:cNvPr>
          <p:cNvPicPr>
            <a:picLocks noChangeAspect="1"/>
          </p:cNvPicPr>
          <p:nvPr/>
        </p:nvPicPr>
        <p:blipFill>
          <a:blip r:embed="rId3"/>
          <a:stretch>
            <a:fillRect/>
          </a:stretch>
        </p:blipFill>
        <p:spPr>
          <a:xfrm>
            <a:off x="241120" y="1909946"/>
            <a:ext cx="5251877" cy="2811224"/>
          </a:xfrm>
          <a:prstGeom prst="rect">
            <a:avLst/>
          </a:prstGeom>
        </p:spPr>
      </p:pic>
      <p:pic>
        <p:nvPicPr>
          <p:cNvPr id="6" name="图片 5" descr="人们走在建筑前&#10;&#10;描述已自动生成">
            <a:extLst>
              <a:ext uri="{FF2B5EF4-FFF2-40B4-BE49-F238E27FC236}">
                <a16:creationId xmlns:a16="http://schemas.microsoft.com/office/drawing/2014/main" id="{CF4203F7-3A21-DB9A-A613-2CE43DB4D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4451" y="1909946"/>
            <a:ext cx="5209612" cy="2811224"/>
          </a:xfrm>
          <a:prstGeom prst="rect">
            <a:avLst/>
          </a:prstGeom>
        </p:spPr>
      </p:pic>
      <p:sp>
        <p:nvSpPr>
          <p:cNvPr id="7" name="箭头: 右 6">
            <a:extLst>
              <a:ext uri="{FF2B5EF4-FFF2-40B4-BE49-F238E27FC236}">
                <a16:creationId xmlns:a16="http://schemas.microsoft.com/office/drawing/2014/main" id="{A6647EDF-71B5-3660-6EF4-2028CA2256E1}"/>
              </a:ext>
            </a:extLst>
          </p:cNvPr>
          <p:cNvSpPr/>
          <p:nvPr/>
        </p:nvSpPr>
        <p:spPr>
          <a:xfrm>
            <a:off x="5745803" y="3044758"/>
            <a:ext cx="505839" cy="4377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ADEF46CB-F496-6C4D-E0E6-E006699990BD}"/>
              </a:ext>
            </a:extLst>
          </p:cNvPr>
          <p:cNvPicPr>
            <a:picLocks noChangeAspect="1"/>
          </p:cNvPicPr>
          <p:nvPr/>
        </p:nvPicPr>
        <p:blipFill>
          <a:blip r:embed="rId5"/>
          <a:stretch>
            <a:fillRect/>
          </a:stretch>
        </p:blipFill>
        <p:spPr>
          <a:xfrm>
            <a:off x="6421283" y="1909945"/>
            <a:ext cx="5356986" cy="2914973"/>
          </a:xfrm>
          <a:prstGeom prst="rect">
            <a:avLst/>
          </a:prstGeom>
        </p:spPr>
      </p:pic>
    </p:spTree>
    <p:extLst>
      <p:ext uri="{BB962C8B-B14F-4D97-AF65-F5344CB8AC3E}">
        <p14:creationId xmlns:p14="http://schemas.microsoft.com/office/powerpoint/2010/main" val="224351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6EF3FD1F-6BBD-76DD-7AF7-B0F66C78E3D4}"/>
              </a:ext>
            </a:extLst>
          </p:cNvPr>
          <p:cNvSpPr>
            <a:spLocks noGrp="1"/>
          </p:cNvSpPr>
          <p:nvPr>
            <p:ph type="title"/>
          </p:nvPr>
        </p:nvSpPr>
        <p:spPr>
          <a:xfrm>
            <a:off x="157264" y="277576"/>
            <a:ext cx="10515600" cy="773011"/>
          </a:xfrm>
        </p:spPr>
        <p:txBody>
          <a:bodyPr/>
          <a:lstStyle/>
          <a:p>
            <a:r>
              <a:rPr lang="en-US" altLang="zh-CN" b="1" dirty="0"/>
              <a:t>Line preservation</a:t>
            </a:r>
            <a:endParaRPr lang="zh-CN" altLang="en-US" b="1" dirty="0"/>
          </a:p>
        </p:txBody>
      </p:sp>
      <p:pic>
        <p:nvPicPr>
          <p:cNvPr id="7" name="图片 6">
            <a:extLst>
              <a:ext uri="{FF2B5EF4-FFF2-40B4-BE49-F238E27FC236}">
                <a16:creationId xmlns:a16="http://schemas.microsoft.com/office/drawing/2014/main" id="{07F44B1E-6AD7-21AC-D396-AF128D8BD899}"/>
              </a:ext>
            </a:extLst>
          </p:cNvPr>
          <p:cNvPicPr>
            <a:picLocks noChangeAspect="1"/>
          </p:cNvPicPr>
          <p:nvPr/>
        </p:nvPicPr>
        <p:blipFill>
          <a:blip r:embed="rId3"/>
          <a:stretch>
            <a:fillRect/>
          </a:stretch>
        </p:blipFill>
        <p:spPr>
          <a:xfrm>
            <a:off x="476655" y="2219006"/>
            <a:ext cx="7993062" cy="1312910"/>
          </a:xfrm>
          <a:prstGeom prst="rect">
            <a:avLst/>
          </a:prstGeom>
        </p:spPr>
      </p:pic>
      <p:sp>
        <p:nvSpPr>
          <p:cNvPr id="8" name="文本框 7">
            <a:extLst>
              <a:ext uri="{FF2B5EF4-FFF2-40B4-BE49-F238E27FC236}">
                <a16:creationId xmlns:a16="http://schemas.microsoft.com/office/drawing/2014/main" id="{B84FE2AB-7D40-4F03-025B-9D41D3B4663D}"/>
              </a:ext>
            </a:extLst>
          </p:cNvPr>
          <p:cNvSpPr txBox="1"/>
          <p:nvPr/>
        </p:nvSpPr>
        <p:spPr>
          <a:xfrm>
            <a:off x="476655" y="1517514"/>
            <a:ext cx="7665396"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Minimize the distortion for all line segment </a:t>
            </a:r>
            <a:endParaRPr lang="zh-CN" altLang="en-US" sz="2800" dirty="0"/>
          </a:p>
        </p:txBody>
      </p:sp>
      <p:sp>
        <p:nvSpPr>
          <p:cNvPr id="9" name="文本框 8">
            <a:extLst>
              <a:ext uri="{FF2B5EF4-FFF2-40B4-BE49-F238E27FC236}">
                <a16:creationId xmlns:a16="http://schemas.microsoft.com/office/drawing/2014/main" id="{DE2E7996-3473-3FBA-5AF0-D676EA169AB4}"/>
              </a:ext>
            </a:extLst>
          </p:cNvPr>
          <p:cNvSpPr txBox="1"/>
          <p:nvPr/>
        </p:nvSpPr>
        <p:spPr>
          <a:xfrm>
            <a:off x="476655" y="3888460"/>
            <a:ext cx="8424154"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Minimize the common rotation which is shared by line segment in the same bin </a:t>
            </a:r>
            <a:endParaRPr lang="zh-CN" altLang="en-US" sz="2800" dirty="0"/>
          </a:p>
        </p:txBody>
      </p:sp>
      <p:pic>
        <p:nvPicPr>
          <p:cNvPr id="11" name="图片 10">
            <a:extLst>
              <a:ext uri="{FF2B5EF4-FFF2-40B4-BE49-F238E27FC236}">
                <a16:creationId xmlns:a16="http://schemas.microsoft.com/office/drawing/2014/main" id="{7017CDBF-9829-8296-31CE-F60B897A2144}"/>
              </a:ext>
            </a:extLst>
          </p:cNvPr>
          <p:cNvPicPr>
            <a:picLocks noChangeAspect="1"/>
          </p:cNvPicPr>
          <p:nvPr/>
        </p:nvPicPr>
        <p:blipFill>
          <a:blip r:embed="rId4"/>
          <a:stretch>
            <a:fillRect/>
          </a:stretch>
        </p:blipFill>
        <p:spPr>
          <a:xfrm>
            <a:off x="476655" y="4974586"/>
            <a:ext cx="4771114" cy="1440480"/>
          </a:xfrm>
          <a:prstGeom prst="rect">
            <a:avLst/>
          </a:prstGeom>
        </p:spPr>
      </p:pic>
      <p:sp>
        <p:nvSpPr>
          <p:cNvPr id="12" name="对话气泡: 圆角矩形 11">
            <a:extLst>
              <a:ext uri="{FF2B5EF4-FFF2-40B4-BE49-F238E27FC236}">
                <a16:creationId xmlns:a16="http://schemas.microsoft.com/office/drawing/2014/main" id="{B2BBCC49-9FD8-4E6C-2898-2770E3E2968F}"/>
              </a:ext>
            </a:extLst>
          </p:cNvPr>
          <p:cNvSpPr/>
          <p:nvPr/>
        </p:nvSpPr>
        <p:spPr>
          <a:xfrm>
            <a:off x="3291495" y="2226306"/>
            <a:ext cx="2173390" cy="59272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Line segment num</a:t>
            </a:r>
            <a:endParaRPr lang="zh-CN" altLang="en-US" dirty="0"/>
          </a:p>
        </p:txBody>
      </p:sp>
      <p:sp>
        <p:nvSpPr>
          <p:cNvPr id="13" name="对话气泡: 圆角矩形 12">
            <a:extLst>
              <a:ext uri="{FF2B5EF4-FFF2-40B4-BE49-F238E27FC236}">
                <a16:creationId xmlns:a16="http://schemas.microsoft.com/office/drawing/2014/main" id="{0AEA037D-1EE6-41F7-2722-5C60498139AC}"/>
              </a:ext>
            </a:extLst>
          </p:cNvPr>
          <p:cNvSpPr/>
          <p:nvPr/>
        </p:nvSpPr>
        <p:spPr>
          <a:xfrm>
            <a:off x="4161074" y="2529967"/>
            <a:ext cx="2173390" cy="59272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Line index</a:t>
            </a:r>
            <a:endParaRPr lang="zh-CN" altLang="en-US" dirty="0"/>
          </a:p>
        </p:txBody>
      </p:sp>
      <p:sp>
        <p:nvSpPr>
          <p:cNvPr id="14" name="对话气泡: 圆角矩形 13">
            <a:extLst>
              <a:ext uri="{FF2B5EF4-FFF2-40B4-BE49-F238E27FC236}">
                <a16:creationId xmlns:a16="http://schemas.microsoft.com/office/drawing/2014/main" id="{FF8A1F3E-FEF3-F8E6-4D0D-CB1E75CE2940}"/>
              </a:ext>
            </a:extLst>
          </p:cNvPr>
          <p:cNvSpPr/>
          <p:nvPr/>
        </p:nvSpPr>
        <p:spPr>
          <a:xfrm>
            <a:off x="811930" y="5199111"/>
            <a:ext cx="2173390" cy="59272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bin index</a:t>
            </a:r>
            <a:endParaRPr lang="zh-CN" altLang="en-US" dirty="0"/>
          </a:p>
        </p:txBody>
      </p:sp>
      <p:sp>
        <p:nvSpPr>
          <p:cNvPr id="15" name="对话气泡: 圆角矩形 14">
            <a:extLst>
              <a:ext uri="{FF2B5EF4-FFF2-40B4-BE49-F238E27FC236}">
                <a16:creationId xmlns:a16="http://schemas.microsoft.com/office/drawing/2014/main" id="{18C89D01-66A3-B957-BB94-B0A91AA83962}"/>
              </a:ext>
            </a:extLst>
          </p:cNvPr>
          <p:cNvSpPr/>
          <p:nvPr/>
        </p:nvSpPr>
        <p:spPr>
          <a:xfrm>
            <a:off x="6734312" y="2021909"/>
            <a:ext cx="2607620" cy="59272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Angle vector of output line segment</a:t>
            </a:r>
            <a:endParaRPr lang="zh-CN" altLang="en-US" dirty="0"/>
          </a:p>
        </p:txBody>
      </p:sp>
      <p:sp>
        <p:nvSpPr>
          <p:cNvPr id="16" name="对话气泡: 圆角矩形 15">
            <a:extLst>
              <a:ext uri="{FF2B5EF4-FFF2-40B4-BE49-F238E27FC236}">
                <a16:creationId xmlns:a16="http://schemas.microsoft.com/office/drawing/2014/main" id="{95D2FF16-0ABA-2166-002F-363021C4EAB7}"/>
              </a:ext>
            </a:extLst>
          </p:cNvPr>
          <p:cNvSpPr/>
          <p:nvPr/>
        </p:nvSpPr>
        <p:spPr>
          <a:xfrm>
            <a:off x="4993077" y="2015431"/>
            <a:ext cx="2607620" cy="59272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Distortion matrix</a:t>
            </a:r>
            <a:endParaRPr lang="zh-CN" altLang="en-US" dirty="0"/>
          </a:p>
        </p:txBody>
      </p:sp>
      <p:sp>
        <p:nvSpPr>
          <p:cNvPr id="17" name="对话气泡: 圆角矩形 16">
            <a:extLst>
              <a:ext uri="{FF2B5EF4-FFF2-40B4-BE49-F238E27FC236}">
                <a16:creationId xmlns:a16="http://schemas.microsoft.com/office/drawing/2014/main" id="{683259D9-73DA-CC05-BF87-9415E79310F9}"/>
              </a:ext>
            </a:extLst>
          </p:cNvPr>
          <p:cNvSpPr/>
          <p:nvPr/>
        </p:nvSpPr>
        <p:spPr>
          <a:xfrm>
            <a:off x="5655014" y="2028387"/>
            <a:ext cx="2607620" cy="592723"/>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Rotation angle of input line segment</a:t>
            </a:r>
            <a:endParaRPr lang="zh-CN" altLang="en-US" dirty="0"/>
          </a:p>
        </p:txBody>
      </p:sp>
    </p:spTree>
    <p:extLst>
      <p:ext uri="{BB962C8B-B14F-4D97-AF65-F5344CB8AC3E}">
        <p14:creationId xmlns:p14="http://schemas.microsoft.com/office/powerpoint/2010/main" val="284849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82EDC2B4-F087-B9E6-EA9C-452C4B43B329}"/>
              </a:ext>
            </a:extLst>
          </p:cNvPr>
          <p:cNvSpPr>
            <a:spLocks noGrp="1"/>
          </p:cNvSpPr>
          <p:nvPr>
            <p:ph type="title"/>
          </p:nvPr>
        </p:nvSpPr>
        <p:spPr>
          <a:xfrm>
            <a:off x="157264" y="277576"/>
            <a:ext cx="10515600" cy="773011"/>
          </a:xfrm>
        </p:spPr>
        <p:txBody>
          <a:bodyPr/>
          <a:lstStyle/>
          <a:p>
            <a:r>
              <a:rPr lang="en-US" altLang="zh-CN" b="1" dirty="0"/>
              <a:t>Efficient Optimization</a:t>
            </a:r>
            <a:endParaRPr lang="zh-CN" altLang="en-US" b="1" dirty="0"/>
          </a:p>
        </p:txBody>
      </p:sp>
      <p:sp>
        <p:nvSpPr>
          <p:cNvPr id="4" name="文本框 3">
            <a:extLst>
              <a:ext uri="{FF2B5EF4-FFF2-40B4-BE49-F238E27FC236}">
                <a16:creationId xmlns:a16="http://schemas.microsoft.com/office/drawing/2014/main" id="{25E1DDA4-D6C0-63BD-803C-5CED27DC2B0B}"/>
              </a:ext>
            </a:extLst>
          </p:cNvPr>
          <p:cNvSpPr txBox="1"/>
          <p:nvPr/>
        </p:nvSpPr>
        <p:spPr>
          <a:xfrm>
            <a:off x="233463" y="1528731"/>
            <a:ext cx="7665396"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b="0" i="0" u="none" strike="noStrike" baseline="0" dirty="0">
                <a:latin typeface="NimbusRomNo9L-Medi"/>
              </a:rPr>
              <a:t>Fix {</a:t>
            </a:r>
            <a:r>
              <a:rPr lang="en-US" altLang="zh-CN" sz="2800" b="0" i="0" u="none" strike="noStrike" baseline="0" dirty="0" err="1">
                <a:latin typeface="NimbusRomNo9L-Medi"/>
              </a:rPr>
              <a:t>θ</a:t>
            </a:r>
            <a:r>
              <a:rPr lang="en-US" altLang="zh-CN" sz="2800" b="0" i="0" u="none" strike="noStrike" baseline="-25000" dirty="0" err="1">
                <a:latin typeface="NimbusRomNo9L-Medi"/>
              </a:rPr>
              <a:t>m</a:t>
            </a:r>
            <a:r>
              <a:rPr lang="en-US" altLang="zh-CN" sz="2800" b="0" i="0" u="none" strike="noStrike" baseline="0" dirty="0">
                <a:latin typeface="NimbusRomNo9L-Medi"/>
              </a:rPr>
              <a:t>}</a:t>
            </a:r>
            <a:r>
              <a:rPr lang="en-US" altLang="zh-CN" sz="2800" b="0" i="0" u="none" strike="noStrike" baseline="0" dirty="0">
                <a:latin typeface="CMSY9"/>
              </a:rPr>
              <a:t> </a:t>
            </a:r>
            <a:r>
              <a:rPr lang="en-US" altLang="zh-CN" sz="2800" b="0" i="0" u="none" strike="noStrike" baseline="0" dirty="0">
                <a:latin typeface="NimbusRomNo9L-Medi"/>
              </a:rPr>
              <a:t>and update </a:t>
            </a:r>
            <a:r>
              <a:rPr lang="en-US" altLang="zh-CN" sz="2800" b="0" i="0" u="none" strike="noStrike" baseline="0" dirty="0">
                <a:latin typeface="CMBX9"/>
              </a:rPr>
              <a:t>V</a:t>
            </a:r>
            <a:endParaRPr lang="zh-CN" altLang="en-US" sz="2800" dirty="0"/>
          </a:p>
        </p:txBody>
      </p:sp>
      <p:sp>
        <p:nvSpPr>
          <p:cNvPr id="5" name="文本框 4">
            <a:extLst>
              <a:ext uri="{FF2B5EF4-FFF2-40B4-BE49-F238E27FC236}">
                <a16:creationId xmlns:a16="http://schemas.microsoft.com/office/drawing/2014/main" id="{DC3FB451-A41F-58DC-FE64-A26B221D4B7D}"/>
              </a:ext>
            </a:extLst>
          </p:cNvPr>
          <p:cNvSpPr txBox="1"/>
          <p:nvPr/>
        </p:nvSpPr>
        <p:spPr>
          <a:xfrm>
            <a:off x="233463" y="3576536"/>
            <a:ext cx="7665396"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2800" b="0" i="0" u="none" strike="noStrike" baseline="0" dirty="0">
                <a:latin typeface="NimbusRomNo9L-Medi"/>
              </a:rPr>
              <a:t>Fix V and update {</a:t>
            </a:r>
            <a:r>
              <a:rPr lang="en-US" altLang="zh-CN" sz="2800" b="0" i="0" u="none" strike="noStrike" baseline="0" dirty="0" err="1">
                <a:latin typeface="NimbusRomNo9L-Medi"/>
              </a:rPr>
              <a:t>θ</a:t>
            </a:r>
            <a:r>
              <a:rPr lang="en-US" altLang="zh-CN" sz="2800" b="0" i="0" u="none" strike="noStrike" baseline="-25000" dirty="0" err="1">
                <a:latin typeface="NimbusRomNo9L-Medi"/>
              </a:rPr>
              <a:t>m</a:t>
            </a:r>
            <a:r>
              <a:rPr lang="en-US" altLang="zh-CN" sz="2800" b="0" i="0" u="none" strike="noStrike" baseline="0" dirty="0">
                <a:latin typeface="NimbusRomNo9L-Medi"/>
              </a:rPr>
              <a:t>}</a:t>
            </a:r>
            <a:r>
              <a:rPr lang="en-US" altLang="zh-CN" sz="2800" b="0" i="0" u="none" strike="noStrike" baseline="0" dirty="0">
                <a:latin typeface="CMSY9"/>
              </a:rPr>
              <a:t> </a:t>
            </a:r>
            <a:endParaRPr lang="zh-CN" altLang="en-US" sz="2800" dirty="0"/>
          </a:p>
        </p:txBody>
      </p:sp>
      <p:sp>
        <p:nvSpPr>
          <p:cNvPr id="6" name="文本框 5">
            <a:extLst>
              <a:ext uri="{FF2B5EF4-FFF2-40B4-BE49-F238E27FC236}">
                <a16:creationId xmlns:a16="http://schemas.microsoft.com/office/drawing/2014/main" id="{684C9889-3F74-20D9-7181-1A9C3EDB4398}"/>
              </a:ext>
            </a:extLst>
          </p:cNvPr>
          <p:cNvSpPr txBox="1"/>
          <p:nvPr/>
        </p:nvSpPr>
        <p:spPr>
          <a:xfrm>
            <a:off x="496110" y="2352578"/>
            <a:ext cx="9844393" cy="954107"/>
          </a:xfrm>
          <a:prstGeom prst="rect">
            <a:avLst/>
          </a:prstGeom>
          <a:noFill/>
        </p:spPr>
        <p:txBody>
          <a:bodyPr wrap="square" rtlCol="0">
            <a:spAutoFit/>
          </a:bodyPr>
          <a:lstStyle/>
          <a:p>
            <a:r>
              <a:rPr lang="en-US" altLang="zh-CN" sz="2800" b="0" i="0" u="none" strike="noStrike" baseline="0" dirty="0">
                <a:latin typeface="NimbusRomNo9L-Regu"/>
              </a:rPr>
              <a:t>In this case </a:t>
            </a:r>
            <a:r>
              <a:rPr lang="en-US" altLang="zh-CN" sz="2800" b="0" i="0" u="none" strike="noStrike" baseline="0" dirty="0">
                <a:latin typeface="CMMI9"/>
              </a:rPr>
              <a:t>E </a:t>
            </a:r>
            <a:r>
              <a:rPr lang="en-US" altLang="zh-CN" sz="2800" b="0" i="0" u="none" strike="noStrike" baseline="0" dirty="0">
                <a:latin typeface="NimbusRomNo9L-Regu"/>
              </a:rPr>
              <a:t>is a quadratic function on </a:t>
            </a:r>
            <a:r>
              <a:rPr lang="en-US" altLang="zh-CN" sz="2800" b="0" i="0" u="none" strike="noStrike" baseline="0" dirty="0">
                <a:latin typeface="CMBX9"/>
              </a:rPr>
              <a:t>V </a:t>
            </a:r>
            <a:r>
              <a:rPr lang="en-US" altLang="zh-CN" sz="2800" b="0" i="0" u="none" strike="noStrike" baseline="0" dirty="0">
                <a:latin typeface="NimbusRomNo9L-Regu"/>
              </a:rPr>
              <a:t>and can be optimized via solving a linear system</a:t>
            </a:r>
            <a:endParaRPr lang="zh-CN" altLang="en-US" sz="2800" dirty="0"/>
          </a:p>
        </p:txBody>
      </p:sp>
      <p:sp>
        <p:nvSpPr>
          <p:cNvPr id="7" name="文本框 6">
            <a:extLst>
              <a:ext uri="{FF2B5EF4-FFF2-40B4-BE49-F238E27FC236}">
                <a16:creationId xmlns:a16="http://schemas.microsoft.com/office/drawing/2014/main" id="{BC404CDC-9A0C-B4F5-A305-1F2F5879052C}"/>
              </a:ext>
            </a:extLst>
          </p:cNvPr>
          <p:cNvSpPr txBox="1"/>
          <p:nvPr/>
        </p:nvSpPr>
        <p:spPr>
          <a:xfrm>
            <a:off x="496110" y="4400383"/>
            <a:ext cx="9844393" cy="954107"/>
          </a:xfrm>
          <a:prstGeom prst="rect">
            <a:avLst/>
          </a:prstGeom>
          <a:noFill/>
        </p:spPr>
        <p:txBody>
          <a:bodyPr wrap="square" rtlCol="0">
            <a:spAutoFit/>
          </a:bodyPr>
          <a:lstStyle/>
          <a:p>
            <a:pPr algn="l"/>
            <a:r>
              <a:rPr lang="en-US" altLang="zh-CN" sz="2800" b="0" i="0" u="none" strike="noStrike" baseline="0" dirty="0">
                <a:latin typeface="NimbusRomNo9L-Regu"/>
              </a:rPr>
              <a:t>compute the relative angle between </a:t>
            </a:r>
            <a:r>
              <a:rPr lang="en-US" altLang="zh-CN" sz="2800" b="0" i="0" u="none" strike="noStrike" baseline="0" dirty="0" err="1">
                <a:latin typeface="CMBX9"/>
              </a:rPr>
              <a:t>e</a:t>
            </a:r>
            <a:r>
              <a:rPr lang="en-US" altLang="zh-CN" sz="2800" b="0" i="0" u="none" strike="noStrike" baseline="-25000" dirty="0" err="1">
                <a:latin typeface="CMMI6"/>
              </a:rPr>
              <a:t>j</a:t>
            </a:r>
            <a:r>
              <a:rPr lang="en-US" altLang="zh-CN" sz="2800" b="0" i="0" u="none" strike="noStrike" baseline="0" dirty="0">
                <a:latin typeface="CMMI6"/>
              </a:rPr>
              <a:t> </a:t>
            </a:r>
            <a:r>
              <a:rPr lang="en-US" altLang="zh-CN" sz="2800" b="0" i="0" u="none" strike="noStrike" baseline="0" dirty="0">
                <a:latin typeface="NimbusRomNo9L-Regu"/>
              </a:rPr>
              <a:t>and </a:t>
            </a:r>
            <a:r>
              <a:rPr lang="en-US" altLang="zh-CN" sz="2800" b="0" i="0" u="none" strike="noStrike" baseline="0" dirty="0" err="1">
                <a:latin typeface="CMBX9"/>
              </a:rPr>
              <a:t>e^</a:t>
            </a:r>
            <a:r>
              <a:rPr lang="en-US" altLang="zh-CN" sz="2800" b="0" i="0" u="none" strike="noStrike" baseline="-25000" dirty="0" err="1">
                <a:latin typeface="CMMI6"/>
              </a:rPr>
              <a:t>j</a:t>
            </a:r>
            <a:r>
              <a:rPr lang="en-US" altLang="zh-CN" sz="2800" b="0" i="0" u="none" strike="noStrike" baseline="0" dirty="0">
                <a:latin typeface="CMMI6"/>
              </a:rPr>
              <a:t> </a:t>
            </a:r>
            <a:r>
              <a:rPr lang="en-US" altLang="zh-CN" sz="2800" b="0" i="0" u="none" strike="noStrike" baseline="0" dirty="0">
                <a:latin typeface="NimbusRomNo9L-Regu"/>
              </a:rPr>
              <a:t>for all line segments in the </a:t>
            </a:r>
            <a:r>
              <a:rPr lang="en-US" altLang="zh-CN" sz="2800" b="0" i="0" u="none" strike="noStrike" baseline="0" dirty="0">
                <a:latin typeface="CMMI9"/>
              </a:rPr>
              <a:t>m</a:t>
            </a:r>
            <a:r>
              <a:rPr lang="en-US" altLang="zh-CN" sz="2800" b="0" i="0" u="none" strike="noStrike" baseline="0" dirty="0">
                <a:latin typeface="NimbusRomNo9L-Regu"/>
              </a:rPr>
              <a:t>-</a:t>
            </a:r>
            <a:r>
              <a:rPr lang="en-US" altLang="zh-CN" sz="2800" b="0" i="0" u="none" strike="noStrike" baseline="0" dirty="0" err="1">
                <a:latin typeface="NimbusRomNo9L-Regu"/>
              </a:rPr>
              <a:t>th</a:t>
            </a:r>
            <a:r>
              <a:rPr lang="en-US" altLang="zh-CN" sz="2800" b="0" i="0" u="none" strike="noStrike" baseline="0" dirty="0">
                <a:latin typeface="NimbusRomNo9L-Regu"/>
              </a:rPr>
              <a:t> bin, and take their average as </a:t>
            </a:r>
            <a:r>
              <a:rPr lang="en-US" altLang="zh-CN" sz="2800" b="0" i="0" u="none" strike="noStrike" baseline="0" dirty="0" err="1">
                <a:latin typeface="NimbusRomNo9L-Regu"/>
              </a:rPr>
              <a:t>θ</a:t>
            </a:r>
            <a:r>
              <a:rPr lang="en-US" altLang="zh-CN" sz="2800" b="0" i="0" u="none" strike="noStrike" baseline="-25000" dirty="0" err="1">
                <a:latin typeface="CMMI6"/>
              </a:rPr>
              <a:t>m</a:t>
            </a:r>
            <a:endParaRPr lang="zh-CN" altLang="en-US" sz="2800" baseline="-25000" dirty="0"/>
          </a:p>
        </p:txBody>
      </p:sp>
      <p:sp>
        <p:nvSpPr>
          <p:cNvPr id="8" name="对话气泡: 圆角矩形 7">
            <a:extLst>
              <a:ext uri="{FF2B5EF4-FFF2-40B4-BE49-F238E27FC236}">
                <a16:creationId xmlns:a16="http://schemas.microsoft.com/office/drawing/2014/main" id="{3A269643-C42B-D6B0-3EC2-3FA1D1AF42F8}"/>
              </a:ext>
            </a:extLst>
          </p:cNvPr>
          <p:cNvSpPr/>
          <p:nvPr/>
        </p:nvSpPr>
        <p:spPr>
          <a:xfrm>
            <a:off x="5079459" y="3941430"/>
            <a:ext cx="3072320" cy="52322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Line segment angle vector of  input quad</a:t>
            </a:r>
            <a:endParaRPr lang="zh-CN" altLang="en-US" dirty="0"/>
          </a:p>
        </p:txBody>
      </p:sp>
      <p:sp>
        <p:nvSpPr>
          <p:cNvPr id="9" name="对话气泡: 圆角矩形 8">
            <a:extLst>
              <a:ext uri="{FF2B5EF4-FFF2-40B4-BE49-F238E27FC236}">
                <a16:creationId xmlns:a16="http://schemas.microsoft.com/office/drawing/2014/main" id="{440A2C60-4E67-B4D5-538B-799FE32C6862}"/>
              </a:ext>
            </a:extLst>
          </p:cNvPr>
          <p:cNvSpPr/>
          <p:nvPr/>
        </p:nvSpPr>
        <p:spPr>
          <a:xfrm>
            <a:off x="5993047" y="3930983"/>
            <a:ext cx="3072319" cy="52322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Line segment angle vector of output quad</a:t>
            </a:r>
            <a:endParaRPr lang="zh-CN" altLang="en-US" dirty="0"/>
          </a:p>
        </p:txBody>
      </p:sp>
    </p:spTree>
    <p:extLst>
      <p:ext uri="{BB962C8B-B14F-4D97-AF65-F5344CB8AC3E}">
        <p14:creationId xmlns:p14="http://schemas.microsoft.com/office/powerpoint/2010/main" val="83515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0CD583D9-BFC2-1C44-9A2A-399C2DF7115D}"/>
              </a:ext>
            </a:extLst>
          </p:cNvPr>
          <p:cNvSpPr>
            <a:spLocks noGrp="1"/>
          </p:cNvSpPr>
          <p:nvPr>
            <p:ph type="title"/>
          </p:nvPr>
        </p:nvSpPr>
        <p:spPr>
          <a:xfrm>
            <a:off x="157264" y="277576"/>
            <a:ext cx="10515600" cy="773011"/>
          </a:xfrm>
        </p:spPr>
        <p:txBody>
          <a:bodyPr/>
          <a:lstStyle/>
          <a:p>
            <a:r>
              <a:rPr lang="en-US" altLang="zh-CN" b="1" dirty="0"/>
              <a:t>Iterative optimization</a:t>
            </a:r>
            <a:endParaRPr lang="zh-CN" altLang="en-US" b="1" dirty="0"/>
          </a:p>
        </p:txBody>
      </p:sp>
      <p:pic>
        <p:nvPicPr>
          <p:cNvPr id="6" name="图片 5" descr="笼子里的动物&#10;&#10;描述已自动生成">
            <a:extLst>
              <a:ext uri="{FF2B5EF4-FFF2-40B4-BE49-F238E27FC236}">
                <a16:creationId xmlns:a16="http://schemas.microsoft.com/office/drawing/2014/main" id="{C443AE16-6F59-EBB2-C34A-2C9599DD2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56" y="1205409"/>
            <a:ext cx="9487913" cy="5098722"/>
          </a:xfrm>
          <a:prstGeom prst="rect">
            <a:avLst/>
          </a:prstGeom>
        </p:spPr>
      </p:pic>
    </p:spTree>
    <p:extLst>
      <p:ext uri="{BB962C8B-B14F-4D97-AF65-F5344CB8AC3E}">
        <p14:creationId xmlns:p14="http://schemas.microsoft.com/office/powerpoint/2010/main" val="3012950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F5A52BD-7DFC-618A-23C0-C5E3FFAF38F6}"/>
              </a:ext>
            </a:extLst>
          </p:cNvPr>
          <p:cNvSpPr>
            <a:spLocks noGrp="1"/>
          </p:cNvSpPr>
          <p:nvPr>
            <p:ph type="title"/>
          </p:nvPr>
        </p:nvSpPr>
        <p:spPr>
          <a:xfrm>
            <a:off x="157264" y="277576"/>
            <a:ext cx="10515600" cy="773011"/>
          </a:xfrm>
        </p:spPr>
        <p:txBody>
          <a:bodyPr/>
          <a:lstStyle/>
          <a:p>
            <a:r>
              <a:rPr lang="en-US" altLang="zh-CN" b="1" dirty="0"/>
              <a:t>Result compare</a:t>
            </a:r>
            <a:endParaRPr lang="zh-CN" altLang="en-US" b="1" dirty="0"/>
          </a:p>
        </p:txBody>
      </p:sp>
      <p:pic>
        <p:nvPicPr>
          <p:cNvPr id="5" name="图片 4">
            <a:extLst>
              <a:ext uri="{FF2B5EF4-FFF2-40B4-BE49-F238E27FC236}">
                <a16:creationId xmlns:a16="http://schemas.microsoft.com/office/drawing/2014/main" id="{BA81C55F-8199-C237-27B9-BAC3584078F6}"/>
              </a:ext>
            </a:extLst>
          </p:cNvPr>
          <p:cNvPicPr>
            <a:picLocks noChangeAspect="1"/>
          </p:cNvPicPr>
          <p:nvPr/>
        </p:nvPicPr>
        <p:blipFill>
          <a:blip r:embed="rId3"/>
          <a:stretch>
            <a:fillRect/>
          </a:stretch>
        </p:blipFill>
        <p:spPr>
          <a:xfrm>
            <a:off x="6493561" y="1945997"/>
            <a:ext cx="5359585" cy="2771917"/>
          </a:xfrm>
          <a:prstGeom prst="rect">
            <a:avLst/>
          </a:prstGeom>
        </p:spPr>
      </p:pic>
      <p:pic>
        <p:nvPicPr>
          <p:cNvPr id="7" name="图片 6">
            <a:extLst>
              <a:ext uri="{FF2B5EF4-FFF2-40B4-BE49-F238E27FC236}">
                <a16:creationId xmlns:a16="http://schemas.microsoft.com/office/drawing/2014/main" id="{EF82307E-98EF-0FEC-CC5D-8BD7BAF46F9D}"/>
              </a:ext>
            </a:extLst>
          </p:cNvPr>
          <p:cNvPicPr>
            <a:picLocks noChangeAspect="1"/>
          </p:cNvPicPr>
          <p:nvPr/>
        </p:nvPicPr>
        <p:blipFill>
          <a:blip r:embed="rId4"/>
          <a:stretch>
            <a:fillRect/>
          </a:stretch>
        </p:blipFill>
        <p:spPr>
          <a:xfrm>
            <a:off x="264268" y="1945997"/>
            <a:ext cx="5706887" cy="2771917"/>
          </a:xfrm>
          <a:prstGeom prst="rect">
            <a:avLst/>
          </a:prstGeom>
        </p:spPr>
      </p:pic>
      <p:sp>
        <p:nvSpPr>
          <p:cNvPr id="8" name="文本框 7">
            <a:extLst>
              <a:ext uri="{FF2B5EF4-FFF2-40B4-BE49-F238E27FC236}">
                <a16:creationId xmlns:a16="http://schemas.microsoft.com/office/drawing/2014/main" id="{B0F05369-B1EC-7814-1F6A-DFEF1C328006}"/>
              </a:ext>
            </a:extLst>
          </p:cNvPr>
          <p:cNvSpPr txBox="1"/>
          <p:nvPr/>
        </p:nvSpPr>
        <p:spPr>
          <a:xfrm>
            <a:off x="7213229" y="5003897"/>
            <a:ext cx="3920247" cy="369332"/>
          </a:xfrm>
          <a:prstGeom prst="rect">
            <a:avLst/>
          </a:prstGeom>
          <a:noFill/>
        </p:spPr>
        <p:txBody>
          <a:bodyPr wrap="square" rtlCol="0">
            <a:spAutoFit/>
          </a:bodyPr>
          <a:lstStyle/>
          <a:p>
            <a:pPr algn="ctr"/>
            <a:r>
              <a:rPr lang="en-US" altLang="zh-CN" dirty="0"/>
              <a:t>(b) With line preservation</a:t>
            </a:r>
            <a:endParaRPr lang="zh-CN" altLang="en-US" dirty="0"/>
          </a:p>
        </p:txBody>
      </p:sp>
      <p:sp>
        <p:nvSpPr>
          <p:cNvPr id="9" name="文本框 8">
            <a:extLst>
              <a:ext uri="{FF2B5EF4-FFF2-40B4-BE49-F238E27FC236}">
                <a16:creationId xmlns:a16="http://schemas.microsoft.com/office/drawing/2014/main" id="{02D1960D-AD9E-5949-171E-10ABD950C82F}"/>
              </a:ext>
            </a:extLst>
          </p:cNvPr>
          <p:cNvSpPr txBox="1"/>
          <p:nvPr/>
        </p:nvSpPr>
        <p:spPr>
          <a:xfrm>
            <a:off x="1157587" y="5006821"/>
            <a:ext cx="3920247" cy="369332"/>
          </a:xfrm>
          <a:prstGeom prst="rect">
            <a:avLst/>
          </a:prstGeom>
          <a:noFill/>
        </p:spPr>
        <p:txBody>
          <a:bodyPr wrap="square" rtlCol="0">
            <a:spAutoFit/>
          </a:bodyPr>
          <a:lstStyle/>
          <a:p>
            <a:pPr algn="ctr"/>
            <a:r>
              <a:rPr lang="en-US" altLang="zh-CN" dirty="0"/>
              <a:t>(a) Without line preservation</a:t>
            </a:r>
            <a:endParaRPr lang="zh-CN" altLang="en-US" dirty="0"/>
          </a:p>
        </p:txBody>
      </p:sp>
    </p:spTree>
    <p:extLst>
      <p:ext uri="{BB962C8B-B14F-4D97-AF65-F5344CB8AC3E}">
        <p14:creationId xmlns:p14="http://schemas.microsoft.com/office/powerpoint/2010/main" val="4150747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3B48B84-A924-47A5-3696-D3DB09D4EEFB}"/>
              </a:ext>
            </a:extLst>
          </p:cNvPr>
          <p:cNvPicPr>
            <a:picLocks noChangeAspect="1"/>
          </p:cNvPicPr>
          <p:nvPr/>
        </p:nvPicPr>
        <p:blipFill>
          <a:blip r:embed="rId2"/>
          <a:stretch>
            <a:fillRect/>
          </a:stretch>
        </p:blipFill>
        <p:spPr>
          <a:xfrm>
            <a:off x="6245435" y="695961"/>
            <a:ext cx="4768863" cy="1517620"/>
          </a:xfrm>
          <a:prstGeom prst="rect">
            <a:avLst/>
          </a:prstGeom>
        </p:spPr>
      </p:pic>
      <p:pic>
        <p:nvPicPr>
          <p:cNvPr id="8" name="图片 7" descr="水上的桥&#10;&#10;描述已自动生成">
            <a:extLst>
              <a:ext uri="{FF2B5EF4-FFF2-40B4-BE49-F238E27FC236}">
                <a16:creationId xmlns:a16="http://schemas.microsoft.com/office/drawing/2014/main" id="{31E31C74-76B0-F33C-3235-0471DC84A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41" y="767026"/>
            <a:ext cx="4768863" cy="1446555"/>
          </a:xfrm>
          <a:prstGeom prst="rect">
            <a:avLst/>
          </a:prstGeom>
        </p:spPr>
      </p:pic>
      <p:pic>
        <p:nvPicPr>
          <p:cNvPr id="10" name="图片 9">
            <a:extLst>
              <a:ext uri="{FF2B5EF4-FFF2-40B4-BE49-F238E27FC236}">
                <a16:creationId xmlns:a16="http://schemas.microsoft.com/office/drawing/2014/main" id="{A3774EBE-9C80-D865-E3C6-4F7A2B173DB2}"/>
              </a:ext>
            </a:extLst>
          </p:cNvPr>
          <p:cNvPicPr>
            <a:picLocks noChangeAspect="1"/>
          </p:cNvPicPr>
          <p:nvPr/>
        </p:nvPicPr>
        <p:blipFill>
          <a:blip r:embed="rId4"/>
          <a:stretch>
            <a:fillRect/>
          </a:stretch>
        </p:blipFill>
        <p:spPr>
          <a:xfrm>
            <a:off x="850884" y="4707979"/>
            <a:ext cx="10319057" cy="1761792"/>
          </a:xfrm>
          <a:prstGeom prst="rect">
            <a:avLst/>
          </a:prstGeom>
        </p:spPr>
      </p:pic>
      <p:pic>
        <p:nvPicPr>
          <p:cNvPr id="12" name="图片 11" descr="城市的风景&#10;&#10;描述已自动生成">
            <a:extLst>
              <a:ext uri="{FF2B5EF4-FFF2-40B4-BE49-F238E27FC236}">
                <a16:creationId xmlns:a16="http://schemas.microsoft.com/office/drawing/2014/main" id="{A42F4B20-8D22-01AB-3990-B3EF51DED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883" y="2860486"/>
            <a:ext cx="10319056" cy="1446555"/>
          </a:xfrm>
          <a:prstGeom prst="rect">
            <a:avLst/>
          </a:prstGeom>
        </p:spPr>
      </p:pic>
    </p:spTree>
    <p:extLst>
      <p:ext uri="{BB962C8B-B14F-4D97-AF65-F5344CB8AC3E}">
        <p14:creationId xmlns:p14="http://schemas.microsoft.com/office/powerpoint/2010/main" val="293422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森林远处有雪山&#10;&#10;描述已自动生成">
            <a:extLst>
              <a:ext uri="{FF2B5EF4-FFF2-40B4-BE49-F238E27FC236}">
                <a16:creationId xmlns:a16="http://schemas.microsoft.com/office/drawing/2014/main" id="{1C6E0538-7CD3-9664-60AB-E61963D3D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80" y="149636"/>
            <a:ext cx="2742478" cy="2401957"/>
          </a:xfrm>
          <a:prstGeom prst="rect">
            <a:avLst/>
          </a:prstGeom>
        </p:spPr>
      </p:pic>
      <p:pic>
        <p:nvPicPr>
          <p:cNvPr id="6" name="图片 5">
            <a:extLst>
              <a:ext uri="{FF2B5EF4-FFF2-40B4-BE49-F238E27FC236}">
                <a16:creationId xmlns:a16="http://schemas.microsoft.com/office/drawing/2014/main" id="{BAD5870C-0FA6-FFDB-6CAD-153F0A92F658}"/>
              </a:ext>
            </a:extLst>
          </p:cNvPr>
          <p:cNvPicPr>
            <a:picLocks noChangeAspect="1"/>
          </p:cNvPicPr>
          <p:nvPr/>
        </p:nvPicPr>
        <p:blipFill>
          <a:blip r:embed="rId3"/>
          <a:stretch>
            <a:fillRect/>
          </a:stretch>
        </p:blipFill>
        <p:spPr>
          <a:xfrm>
            <a:off x="3433792" y="219216"/>
            <a:ext cx="2619226" cy="2262795"/>
          </a:xfrm>
          <a:prstGeom prst="rect">
            <a:avLst/>
          </a:prstGeom>
        </p:spPr>
      </p:pic>
      <p:pic>
        <p:nvPicPr>
          <p:cNvPr id="8" name="图片 7" descr="建筑前的广场上有许多人&#10;&#10;描述已自动生成">
            <a:extLst>
              <a:ext uri="{FF2B5EF4-FFF2-40B4-BE49-F238E27FC236}">
                <a16:creationId xmlns:a16="http://schemas.microsoft.com/office/drawing/2014/main" id="{C3B6EA8F-721A-DDC0-35CC-145533F6B1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248" y="121732"/>
            <a:ext cx="4872030" cy="2201011"/>
          </a:xfrm>
          <a:prstGeom prst="rect">
            <a:avLst/>
          </a:prstGeom>
        </p:spPr>
      </p:pic>
      <p:pic>
        <p:nvPicPr>
          <p:cNvPr id="10" name="图片 9">
            <a:extLst>
              <a:ext uri="{FF2B5EF4-FFF2-40B4-BE49-F238E27FC236}">
                <a16:creationId xmlns:a16="http://schemas.microsoft.com/office/drawing/2014/main" id="{CDDEC927-9EDC-6645-A27D-B1B6A0586BA5}"/>
              </a:ext>
            </a:extLst>
          </p:cNvPr>
          <p:cNvPicPr>
            <a:picLocks noChangeAspect="1"/>
          </p:cNvPicPr>
          <p:nvPr/>
        </p:nvPicPr>
        <p:blipFill>
          <a:blip r:embed="rId5"/>
          <a:stretch>
            <a:fillRect/>
          </a:stretch>
        </p:blipFill>
        <p:spPr>
          <a:xfrm>
            <a:off x="6546884" y="2721517"/>
            <a:ext cx="4930757" cy="1983665"/>
          </a:xfrm>
          <a:prstGeom prst="rect">
            <a:avLst/>
          </a:prstGeom>
        </p:spPr>
      </p:pic>
      <p:pic>
        <p:nvPicPr>
          <p:cNvPr id="12" name="图片 11" descr="房间的摆设布局&#10;&#10;低可信度描述已自动生成">
            <a:extLst>
              <a:ext uri="{FF2B5EF4-FFF2-40B4-BE49-F238E27FC236}">
                <a16:creationId xmlns:a16="http://schemas.microsoft.com/office/drawing/2014/main" id="{02529B37-A840-D9CE-FC19-C900A271E1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811" y="2761940"/>
            <a:ext cx="2742478" cy="1943242"/>
          </a:xfrm>
          <a:prstGeom prst="rect">
            <a:avLst/>
          </a:prstGeom>
        </p:spPr>
      </p:pic>
      <p:pic>
        <p:nvPicPr>
          <p:cNvPr id="14" name="图片 13">
            <a:extLst>
              <a:ext uri="{FF2B5EF4-FFF2-40B4-BE49-F238E27FC236}">
                <a16:creationId xmlns:a16="http://schemas.microsoft.com/office/drawing/2014/main" id="{FF8E1AA2-6D85-B300-61E7-92E27E630B0D}"/>
              </a:ext>
            </a:extLst>
          </p:cNvPr>
          <p:cNvPicPr>
            <a:picLocks noChangeAspect="1"/>
          </p:cNvPicPr>
          <p:nvPr/>
        </p:nvPicPr>
        <p:blipFill>
          <a:blip r:embed="rId7"/>
          <a:stretch>
            <a:fillRect/>
          </a:stretch>
        </p:blipFill>
        <p:spPr>
          <a:xfrm>
            <a:off x="3433792" y="2761940"/>
            <a:ext cx="2619226" cy="1956945"/>
          </a:xfrm>
          <a:prstGeom prst="rect">
            <a:avLst/>
          </a:prstGeom>
        </p:spPr>
      </p:pic>
      <p:pic>
        <p:nvPicPr>
          <p:cNvPr id="16" name="图片 15" descr="建筑前的广场上有许多人&#10;&#10;描述已自动生成">
            <a:extLst>
              <a:ext uri="{FF2B5EF4-FFF2-40B4-BE49-F238E27FC236}">
                <a16:creationId xmlns:a16="http://schemas.microsoft.com/office/drawing/2014/main" id="{E511D78D-5DCD-BA21-E778-F2C8A2620C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69630" y="4845992"/>
            <a:ext cx="3394231" cy="1862372"/>
          </a:xfrm>
          <a:prstGeom prst="rect">
            <a:avLst/>
          </a:prstGeom>
        </p:spPr>
      </p:pic>
      <p:pic>
        <p:nvPicPr>
          <p:cNvPr id="18" name="图片 17">
            <a:extLst>
              <a:ext uri="{FF2B5EF4-FFF2-40B4-BE49-F238E27FC236}">
                <a16:creationId xmlns:a16="http://schemas.microsoft.com/office/drawing/2014/main" id="{43E36B19-37E8-83F0-C327-8058959E57C3}"/>
              </a:ext>
            </a:extLst>
          </p:cNvPr>
          <p:cNvPicPr>
            <a:picLocks noChangeAspect="1"/>
          </p:cNvPicPr>
          <p:nvPr/>
        </p:nvPicPr>
        <p:blipFill>
          <a:blip r:embed="rId9"/>
          <a:stretch>
            <a:fillRect/>
          </a:stretch>
        </p:blipFill>
        <p:spPr>
          <a:xfrm>
            <a:off x="6196689" y="5000693"/>
            <a:ext cx="3394231" cy="1691842"/>
          </a:xfrm>
          <a:prstGeom prst="rect">
            <a:avLst/>
          </a:prstGeom>
        </p:spPr>
      </p:pic>
    </p:spTree>
    <p:extLst>
      <p:ext uri="{BB962C8B-B14F-4D97-AF65-F5344CB8AC3E}">
        <p14:creationId xmlns:p14="http://schemas.microsoft.com/office/powerpoint/2010/main" val="3399704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400B3-18F9-38F8-1CAC-81351610B42A}"/>
              </a:ext>
            </a:extLst>
          </p:cNvPr>
          <p:cNvSpPr>
            <a:spLocks noGrp="1"/>
          </p:cNvSpPr>
          <p:nvPr>
            <p:ph type="title"/>
          </p:nvPr>
        </p:nvSpPr>
        <p:spPr>
          <a:xfrm>
            <a:off x="317274" y="371605"/>
            <a:ext cx="3844179" cy="615820"/>
          </a:xfrm>
        </p:spPr>
        <p:txBody>
          <a:bodyPr>
            <a:noAutofit/>
          </a:bodyPr>
          <a:lstStyle/>
          <a:p>
            <a:r>
              <a:rPr lang="en-US" altLang="zh-CN" sz="4000" b="1" dirty="0" err="1"/>
              <a:t>Introducation</a:t>
            </a:r>
            <a:endParaRPr lang="zh-CN" altLang="en-US" sz="3600" b="1" dirty="0"/>
          </a:p>
        </p:txBody>
      </p:sp>
      <p:sp>
        <p:nvSpPr>
          <p:cNvPr id="4" name="文本占位符 3">
            <a:extLst>
              <a:ext uri="{FF2B5EF4-FFF2-40B4-BE49-F238E27FC236}">
                <a16:creationId xmlns:a16="http://schemas.microsoft.com/office/drawing/2014/main" id="{58D93BD1-F0EC-CF39-4E2A-CE34B8512FC9}"/>
              </a:ext>
            </a:extLst>
          </p:cNvPr>
          <p:cNvSpPr>
            <a:spLocks noGrp="1"/>
          </p:cNvSpPr>
          <p:nvPr>
            <p:ph type="body" sz="half" idx="2"/>
          </p:nvPr>
        </p:nvSpPr>
        <p:spPr>
          <a:xfrm>
            <a:off x="367659" y="1580507"/>
            <a:ext cx="3469937" cy="1083600"/>
          </a:xfrm>
        </p:spPr>
        <p:txBody>
          <a:bodyPr>
            <a:normAutofit/>
          </a:bodyPr>
          <a:lstStyle/>
          <a:p>
            <a:pPr marL="285750" indent="-285750">
              <a:buFont typeface="Arial" panose="020B0604020202020204" pitchFamily="34" charset="0"/>
              <a:buChar char="•"/>
            </a:pPr>
            <a:r>
              <a:rPr lang="en-US" altLang="zh-CN" sz="2800" dirty="0"/>
              <a:t>Panoramic images are popular</a:t>
            </a:r>
            <a:endParaRPr lang="zh-CN" altLang="en-US" sz="2800" dirty="0"/>
          </a:p>
        </p:txBody>
      </p:sp>
      <p:sp>
        <p:nvSpPr>
          <p:cNvPr id="5" name="文本占位符 3">
            <a:extLst>
              <a:ext uri="{FF2B5EF4-FFF2-40B4-BE49-F238E27FC236}">
                <a16:creationId xmlns:a16="http://schemas.microsoft.com/office/drawing/2014/main" id="{155E44EB-C98D-D677-6E8F-5C4AEA3EEA8C}"/>
              </a:ext>
            </a:extLst>
          </p:cNvPr>
          <p:cNvSpPr txBox="1">
            <a:spLocks/>
          </p:cNvSpPr>
          <p:nvPr/>
        </p:nvSpPr>
        <p:spPr>
          <a:xfrm>
            <a:off x="317274" y="3024719"/>
            <a:ext cx="3562086" cy="13440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CN" sz="2800" dirty="0"/>
              <a:t>Panoramic images are irregular when shot</a:t>
            </a:r>
            <a:endParaRPr lang="zh-CN" altLang="en-US" sz="2800" dirty="0"/>
          </a:p>
        </p:txBody>
      </p:sp>
      <p:sp>
        <p:nvSpPr>
          <p:cNvPr id="6" name="文本占位符 3">
            <a:extLst>
              <a:ext uri="{FF2B5EF4-FFF2-40B4-BE49-F238E27FC236}">
                <a16:creationId xmlns:a16="http://schemas.microsoft.com/office/drawing/2014/main" id="{A28F700C-F3EC-FEA0-82C1-521881854963}"/>
              </a:ext>
            </a:extLst>
          </p:cNvPr>
          <p:cNvSpPr txBox="1">
            <a:spLocks/>
          </p:cNvSpPr>
          <p:nvPr/>
        </p:nvSpPr>
        <p:spPr>
          <a:xfrm>
            <a:off x="317274" y="4735693"/>
            <a:ext cx="3844179" cy="13440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CN" sz="2800" dirty="0"/>
              <a:t>People prefer rectangle panoramic image</a:t>
            </a:r>
            <a:endParaRPr lang="zh-CN" altLang="en-US" sz="2800" dirty="0"/>
          </a:p>
        </p:txBody>
      </p:sp>
      <p:pic>
        <p:nvPicPr>
          <p:cNvPr id="12" name="图片 11">
            <a:extLst>
              <a:ext uri="{FF2B5EF4-FFF2-40B4-BE49-F238E27FC236}">
                <a16:creationId xmlns:a16="http://schemas.microsoft.com/office/drawing/2014/main" id="{2C7F3899-C853-F08F-257D-39461C35318D}"/>
              </a:ext>
            </a:extLst>
          </p:cNvPr>
          <p:cNvPicPr>
            <a:picLocks noChangeAspect="1"/>
          </p:cNvPicPr>
          <p:nvPr/>
        </p:nvPicPr>
        <p:blipFill>
          <a:blip r:embed="rId3"/>
          <a:stretch>
            <a:fillRect/>
          </a:stretch>
        </p:blipFill>
        <p:spPr>
          <a:xfrm>
            <a:off x="4383525" y="4471513"/>
            <a:ext cx="7308924" cy="2024673"/>
          </a:xfrm>
          <a:prstGeom prst="rect">
            <a:avLst/>
          </a:prstGeom>
        </p:spPr>
      </p:pic>
      <p:pic>
        <p:nvPicPr>
          <p:cNvPr id="14" name="图片 13">
            <a:extLst>
              <a:ext uri="{FF2B5EF4-FFF2-40B4-BE49-F238E27FC236}">
                <a16:creationId xmlns:a16="http://schemas.microsoft.com/office/drawing/2014/main" id="{C1198AC4-7D7F-54B0-F0C2-C15CFD6E7915}"/>
              </a:ext>
            </a:extLst>
          </p:cNvPr>
          <p:cNvPicPr>
            <a:picLocks noChangeAspect="1"/>
          </p:cNvPicPr>
          <p:nvPr/>
        </p:nvPicPr>
        <p:blipFill>
          <a:blip r:embed="rId4"/>
          <a:stretch>
            <a:fillRect/>
          </a:stretch>
        </p:blipFill>
        <p:spPr>
          <a:xfrm>
            <a:off x="4313139" y="1172465"/>
            <a:ext cx="3516194" cy="1543381"/>
          </a:xfrm>
          <a:prstGeom prst="rect">
            <a:avLst/>
          </a:prstGeom>
        </p:spPr>
      </p:pic>
      <p:pic>
        <p:nvPicPr>
          <p:cNvPr id="16" name="图片 15">
            <a:extLst>
              <a:ext uri="{FF2B5EF4-FFF2-40B4-BE49-F238E27FC236}">
                <a16:creationId xmlns:a16="http://schemas.microsoft.com/office/drawing/2014/main" id="{75542161-5087-9545-BDFA-65F179799192}"/>
              </a:ext>
            </a:extLst>
          </p:cNvPr>
          <p:cNvPicPr>
            <a:picLocks noChangeAspect="1"/>
          </p:cNvPicPr>
          <p:nvPr/>
        </p:nvPicPr>
        <p:blipFill>
          <a:blip r:embed="rId5"/>
          <a:stretch>
            <a:fillRect/>
          </a:stretch>
        </p:blipFill>
        <p:spPr>
          <a:xfrm>
            <a:off x="8208489" y="1055391"/>
            <a:ext cx="3338045" cy="1777527"/>
          </a:xfrm>
          <a:prstGeom prst="rect">
            <a:avLst/>
          </a:prstGeom>
        </p:spPr>
      </p:pic>
      <p:pic>
        <p:nvPicPr>
          <p:cNvPr id="18" name="图片 17">
            <a:extLst>
              <a:ext uri="{FF2B5EF4-FFF2-40B4-BE49-F238E27FC236}">
                <a16:creationId xmlns:a16="http://schemas.microsoft.com/office/drawing/2014/main" id="{BDF70760-5284-6B96-3B9B-88FE2449E7E9}"/>
              </a:ext>
            </a:extLst>
          </p:cNvPr>
          <p:cNvPicPr>
            <a:picLocks noChangeAspect="1"/>
          </p:cNvPicPr>
          <p:nvPr/>
        </p:nvPicPr>
        <p:blipFill>
          <a:blip r:embed="rId6"/>
          <a:stretch>
            <a:fillRect/>
          </a:stretch>
        </p:blipFill>
        <p:spPr>
          <a:xfrm>
            <a:off x="4383525" y="3214009"/>
            <a:ext cx="7081916" cy="965511"/>
          </a:xfrm>
          <a:prstGeom prst="rect">
            <a:avLst/>
          </a:prstGeom>
        </p:spPr>
      </p:pic>
    </p:spTree>
    <p:extLst>
      <p:ext uri="{BB962C8B-B14F-4D97-AF65-F5344CB8AC3E}">
        <p14:creationId xmlns:p14="http://schemas.microsoft.com/office/powerpoint/2010/main" val="80452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14B4DC-62D1-A03A-FF21-E2BB459420EF}"/>
              </a:ext>
            </a:extLst>
          </p:cNvPr>
          <p:cNvSpPr>
            <a:spLocks noGrp="1"/>
          </p:cNvSpPr>
          <p:nvPr>
            <p:ph type="title"/>
          </p:nvPr>
        </p:nvSpPr>
        <p:spPr>
          <a:xfrm>
            <a:off x="264267" y="198537"/>
            <a:ext cx="10515600" cy="721572"/>
          </a:xfrm>
        </p:spPr>
        <p:txBody>
          <a:bodyPr>
            <a:normAutofit/>
          </a:bodyPr>
          <a:lstStyle/>
          <a:p>
            <a:r>
              <a:rPr lang="en-US" altLang="zh-CN" sz="4000" b="1" dirty="0"/>
              <a:t>Pervious Algorithm</a:t>
            </a:r>
            <a:endParaRPr lang="zh-CN" altLang="en-US" sz="4000" b="1" dirty="0"/>
          </a:p>
        </p:txBody>
      </p:sp>
      <p:sp>
        <p:nvSpPr>
          <p:cNvPr id="3" name="内容占位符 2">
            <a:extLst>
              <a:ext uri="{FF2B5EF4-FFF2-40B4-BE49-F238E27FC236}">
                <a16:creationId xmlns:a16="http://schemas.microsoft.com/office/drawing/2014/main" id="{1918CFF5-315A-3EEA-5FF1-3F415A1CAE01}"/>
              </a:ext>
            </a:extLst>
          </p:cNvPr>
          <p:cNvSpPr>
            <a:spLocks noGrp="1"/>
          </p:cNvSpPr>
          <p:nvPr>
            <p:ph sz="half" idx="1"/>
          </p:nvPr>
        </p:nvSpPr>
        <p:spPr>
          <a:xfrm>
            <a:off x="264267" y="1149667"/>
            <a:ext cx="3568430" cy="684111"/>
          </a:xfrm>
        </p:spPr>
        <p:txBody>
          <a:bodyPr/>
          <a:lstStyle/>
          <a:p>
            <a:r>
              <a:rPr lang="en-US" altLang="zh-CN" dirty="0"/>
              <a:t>Image Cropping</a:t>
            </a:r>
            <a:endParaRPr lang="zh-CN" altLang="en-US" dirty="0"/>
          </a:p>
        </p:txBody>
      </p:sp>
      <p:pic>
        <p:nvPicPr>
          <p:cNvPr id="7" name="图片 6">
            <a:extLst>
              <a:ext uri="{FF2B5EF4-FFF2-40B4-BE49-F238E27FC236}">
                <a16:creationId xmlns:a16="http://schemas.microsoft.com/office/drawing/2014/main" id="{510B1A8C-F53B-B0A3-CFC0-188F9DF7EC6D}"/>
              </a:ext>
            </a:extLst>
          </p:cNvPr>
          <p:cNvPicPr>
            <a:picLocks noChangeAspect="1"/>
          </p:cNvPicPr>
          <p:nvPr/>
        </p:nvPicPr>
        <p:blipFill>
          <a:blip r:embed="rId3"/>
          <a:stretch>
            <a:fillRect/>
          </a:stretch>
        </p:blipFill>
        <p:spPr>
          <a:xfrm>
            <a:off x="264267" y="1692842"/>
            <a:ext cx="4446297" cy="1951636"/>
          </a:xfrm>
          <a:prstGeom prst="rect">
            <a:avLst/>
          </a:prstGeom>
        </p:spPr>
      </p:pic>
      <p:pic>
        <p:nvPicPr>
          <p:cNvPr id="9" name="图片 8">
            <a:extLst>
              <a:ext uri="{FF2B5EF4-FFF2-40B4-BE49-F238E27FC236}">
                <a16:creationId xmlns:a16="http://schemas.microsoft.com/office/drawing/2014/main" id="{24C516F9-D714-890E-3100-4C7B706E6A53}"/>
              </a:ext>
            </a:extLst>
          </p:cNvPr>
          <p:cNvPicPr>
            <a:picLocks noChangeAspect="1"/>
          </p:cNvPicPr>
          <p:nvPr/>
        </p:nvPicPr>
        <p:blipFill>
          <a:blip r:embed="rId4"/>
          <a:stretch>
            <a:fillRect/>
          </a:stretch>
        </p:blipFill>
        <p:spPr>
          <a:xfrm>
            <a:off x="6338248" y="1563524"/>
            <a:ext cx="5012987" cy="2174524"/>
          </a:xfrm>
          <a:prstGeom prst="rect">
            <a:avLst/>
          </a:prstGeom>
        </p:spPr>
      </p:pic>
      <p:sp>
        <p:nvSpPr>
          <p:cNvPr id="13" name="箭头: 右 12">
            <a:extLst>
              <a:ext uri="{FF2B5EF4-FFF2-40B4-BE49-F238E27FC236}">
                <a16:creationId xmlns:a16="http://schemas.microsoft.com/office/drawing/2014/main" id="{0A179FF2-039B-09BF-0CFB-1893F640C5D8}"/>
              </a:ext>
            </a:extLst>
          </p:cNvPr>
          <p:cNvSpPr/>
          <p:nvPr/>
        </p:nvSpPr>
        <p:spPr>
          <a:xfrm>
            <a:off x="5253652" y="2412459"/>
            <a:ext cx="535021" cy="4766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3DD25C4C-24C1-DD19-5D04-9A5AD006AD28}"/>
              </a:ext>
            </a:extLst>
          </p:cNvPr>
          <p:cNvPicPr>
            <a:picLocks noChangeAspect="1"/>
          </p:cNvPicPr>
          <p:nvPr/>
        </p:nvPicPr>
        <p:blipFill>
          <a:blip r:embed="rId3"/>
          <a:stretch>
            <a:fillRect/>
          </a:stretch>
        </p:blipFill>
        <p:spPr>
          <a:xfrm>
            <a:off x="264266" y="4467696"/>
            <a:ext cx="4446297" cy="1951636"/>
          </a:xfrm>
          <a:prstGeom prst="rect">
            <a:avLst/>
          </a:prstGeom>
        </p:spPr>
      </p:pic>
      <p:pic>
        <p:nvPicPr>
          <p:cNvPr id="16" name="图片 15">
            <a:extLst>
              <a:ext uri="{FF2B5EF4-FFF2-40B4-BE49-F238E27FC236}">
                <a16:creationId xmlns:a16="http://schemas.microsoft.com/office/drawing/2014/main" id="{3C401F29-9E26-2374-62CB-F5F3B5792224}"/>
              </a:ext>
            </a:extLst>
          </p:cNvPr>
          <p:cNvPicPr>
            <a:picLocks noChangeAspect="1"/>
          </p:cNvPicPr>
          <p:nvPr/>
        </p:nvPicPr>
        <p:blipFill>
          <a:blip r:embed="rId5"/>
          <a:stretch>
            <a:fillRect/>
          </a:stretch>
        </p:blipFill>
        <p:spPr>
          <a:xfrm>
            <a:off x="6135605" y="4328028"/>
            <a:ext cx="4954094" cy="2174524"/>
          </a:xfrm>
          <a:prstGeom prst="rect">
            <a:avLst/>
          </a:prstGeom>
        </p:spPr>
      </p:pic>
      <p:sp>
        <p:nvSpPr>
          <p:cNvPr id="17" name="箭头: 右 16">
            <a:extLst>
              <a:ext uri="{FF2B5EF4-FFF2-40B4-BE49-F238E27FC236}">
                <a16:creationId xmlns:a16="http://schemas.microsoft.com/office/drawing/2014/main" id="{22588A75-EF50-BB86-C391-30739EAA2FB9}"/>
              </a:ext>
            </a:extLst>
          </p:cNvPr>
          <p:cNvSpPr/>
          <p:nvPr/>
        </p:nvSpPr>
        <p:spPr>
          <a:xfrm>
            <a:off x="5253651" y="5176962"/>
            <a:ext cx="535021" cy="4766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上 17">
            <a:extLst>
              <a:ext uri="{FF2B5EF4-FFF2-40B4-BE49-F238E27FC236}">
                <a16:creationId xmlns:a16="http://schemas.microsoft.com/office/drawing/2014/main" id="{CFC82F58-A106-2CC8-340B-70F59DC732DC}"/>
              </a:ext>
            </a:extLst>
          </p:cNvPr>
          <p:cNvSpPr/>
          <p:nvPr/>
        </p:nvSpPr>
        <p:spPr>
          <a:xfrm rot="12409254">
            <a:off x="6208547" y="4743160"/>
            <a:ext cx="259403" cy="311285"/>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上 18">
            <a:extLst>
              <a:ext uri="{FF2B5EF4-FFF2-40B4-BE49-F238E27FC236}">
                <a16:creationId xmlns:a16="http://schemas.microsoft.com/office/drawing/2014/main" id="{F9507D87-DC45-7627-76C0-8AA490116E2D}"/>
              </a:ext>
            </a:extLst>
          </p:cNvPr>
          <p:cNvSpPr/>
          <p:nvPr/>
        </p:nvSpPr>
        <p:spPr>
          <a:xfrm rot="19517340">
            <a:off x="10864339" y="6500557"/>
            <a:ext cx="259403" cy="311285"/>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1FF9754-431F-2A32-F377-E0AF27B51532}"/>
              </a:ext>
            </a:extLst>
          </p:cNvPr>
          <p:cNvSpPr/>
          <p:nvPr/>
        </p:nvSpPr>
        <p:spPr>
          <a:xfrm>
            <a:off x="398834" y="1974715"/>
            <a:ext cx="4046706" cy="1352145"/>
          </a:xfrm>
          <a:prstGeom prst="rect">
            <a:avLst/>
          </a:prstGeom>
          <a:solidFill>
            <a:srgbClr val="FF0000">
              <a:alpha val="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rgbClr val="FF0000"/>
              </a:solidFill>
            </a:endParaRPr>
          </a:p>
        </p:txBody>
      </p:sp>
      <p:sp>
        <p:nvSpPr>
          <p:cNvPr id="22" name="内容占位符 2">
            <a:extLst>
              <a:ext uri="{FF2B5EF4-FFF2-40B4-BE49-F238E27FC236}">
                <a16:creationId xmlns:a16="http://schemas.microsoft.com/office/drawing/2014/main" id="{3B06868D-D931-48E2-F151-0B90374B2866}"/>
              </a:ext>
            </a:extLst>
          </p:cNvPr>
          <p:cNvSpPr txBox="1">
            <a:spLocks/>
          </p:cNvSpPr>
          <p:nvPr/>
        </p:nvSpPr>
        <p:spPr>
          <a:xfrm>
            <a:off x="172341" y="3923449"/>
            <a:ext cx="3568430" cy="6841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Image inpainting</a:t>
            </a:r>
            <a:endParaRPr lang="zh-CN" altLang="en-US" dirty="0"/>
          </a:p>
        </p:txBody>
      </p:sp>
    </p:spTree>
    <p:extLst>
      <p:ext uri="{BB962C8B-B14F-4D97-AF65-F5344CB8AC3E}">
        <p14:creationId xmlns:p14="http://schemas.microsoft.com/office/powerpoint/2010/main" val="381430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7" grpId="0" animBg="1"/>
      <p:bldP spid="18" grpId="0" animBg="1"/>
      <p:bldP spid="19" grpId="0" animBg="1"/>
      <p:bldP spid="21"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77D10-457A-D506-4916-427C63C8DCDF}"/>
              </a:ext>
            </a:extLst>
          </p:cNvPr>
          <p:cNvSpPr>
            <a:spLocks noGrp="1"/>
          </p:cNvSpPr>
          <p:nvPr>
            <p:ph type="title"/>
          </p:nvPr>
        </p:nvSpPr>
        <p:spPr>
          <a:xfrm>
            <a:off x="303179" y="297032"/>
            <a:ext cx="10515600" cy="870288"/>
          </a:xfrm>
        </p:spPr>
        <p:txBody>
          <a:bodyPr/>
          <a:lstStyle/>
          <a:p>
            <a:r>
              <a:rPr lang="en-US" altLang="zh-CN" b="1" dirty="0"/>
              <a:t>Challenge</a:t>
            </a:r>
            <a:endParaRPr lang="zh-CN" altLang="en-US" b="1" dirty="0"/>
          </a:p>
        </p:txBody>
      </p:sp>
      <p:sp>
        <p:nvSpPr>
          <p:cNvPr id="4" name="文本框 3">
            <a:extLst>
              <a:ext uri="{FF2B5EF4-FFF2-40B4-BE49-F238E27FC236}">
                <a16:creationId xmlns:a16="http://schemas.microsoft.com/office/drawing/2014/main" id="{94CF01C9-9249-624E-6CA8-22E710B6D507}"/>
              </a:ext>
            </a:extLst>
          </p:cNvPr>
          <p:cNvSpPr txBox="1"/>
          <p:nvPr/>
        </p:nvSpPr>
        <p:spPr>
          <a:xfrm>
            <a:off x="223555" y="3186738"/>
            <a:ext cx="6885561"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Content-preserving</a:t>
            </a:r>
          </a:p>
          <a:p>
            <a:r>
              <a:rPr lang="en-US" altLang="zh-CN" sz="2800" dirty="0"/>
              <a:t> Improperly stretching the input boundary</a:t>
            </a:r>
          </a:p>
          <a:p>
            <a:r>
              <a:rPr lang="en-US" altLang="zh-CN" sz="2800" dirty="0"/>
              <a:t>to a rectangle might bring in unexpected distortion</a:t>
            </a:r>
          </a:p>
          <a:p>
            <a:r>
              <a:rPr lang="en-US" altLang="zh-CN" sz="2800" dirty="0"/>
              <a:t>-boundary constrains</a:t>
            </a:r>
          </a:p>
          <a:p>
            <a:r>
              <a:rPr lang="en-US" altLang="zh-CN" sz="2800" dirty="0"/>
              <a:t>-shape </a:t>
            </a:r>
          </a:p>
          <a:p>
            <a:r>
              <a:rPr lang="en-US" altLang="zh-CN" sz="2800" dirty="0"/>
              <a:t>-straight line</a:t>
            </a:r>
          </a:p>
        </p:txBody>
      </p:sp>
      <p:pic>
        <p:nvPicPr>
          <p:cNvPr id="6" name="图片 5">
            <a:extLst>
              <a:ext uri="{FF2B5EF4-FFF2-40B4-BE49-F238E27FC236}">
                <a16:creationId xmlns:a16="http://schemas.microsoft.com/office/drawing/2014/main" id="{8B29140E-73C3-77CC-6106-F4DB2801C656}"/>
              </a:ext>
            </a:extLst>
          </p:cNvPr>
          <p:cNvPicPr>
            <a:picLocks noChangeAspect="1"/>
          </p:cNvPicPr>
          <p:nvPr/>
        </p:nvPicPr>
        <p:blipFill>
          <a:blip r:embed="rId3"/>
          <a:stretch>
            <a:fillRect/>
          </a:stretch>
        </p:blipFill>
        <p:spPr>
          <a:xfrm>
            <a:off x="7188740" y="478897"/>
            <a:ext cx="4558310" cy="2427325"/>
          </a:xfrm>
          <a:prstGeom prst="rect">
            <a:avLst/>
          </a:prstGeom>
        </p:spPr>
      </p:pic>
      <p:pic>
        <p:nvPicPr>
          <p:cNvPr id="8" name="图片 7">
            <a:extLst>
              <a:ext uri="{FF2B5EF4-FFF2-40B4-BE49-F238E27FC236}">
                <a16:creationId xmlns:a16="http://schemas.microsoft.com/office/drawing/2014/main" id="{708DE6F1-BEBC-4A70-56A7-1E1CB1F744BE}"/>
              </a:ext>
            </a:extLst>
          </p:cNvPr>
          <p:cNvPicPr>
            <a:picLocks noChangeAspect="1"/>
          </p:cNvPicPr>
          <p:nvPr/>
        </p:nvPicPr>
        <p:blipFill>
          <a:blip r:embed="rId4"/>
          <a:stretch>
            <a:fillRect/>
          </a:stretch>
        </p:blipFill>
        <p:spPr>
          <a:xfrm>
            <a:off x="7188740" y="4255194"/>
            <a:ext cx="4558310" cy="2123909"/>
          </a:xfrm>
          <a:prstGeom prst="rect">
            <a:avLst/>
          </a:prstGeom>
        </p:spPr>
      </p:pic>
      <p:sp>
        <p:nvSpPr>
          <p:cNvPr id="9" name="箭头: 下 8">
            <a:extLst>
              <a:ext uri="{FF2B5EF4-FFF2-40B4-BE49-F238E27FC236}">
                <a16:creationId xmlns:a16="http://schemas.microsoft.com/office/drawing/2014/main" id="{8FCEB16C-57F8-23C5-4969-9BC2481A359A}"/>
              </a:ext>
            </a:extLst>
          </p:cNvPr>
          <p:cNvSpPr/>
          <p:nvPr/>
        </p:nvSpPr>
        <p:spPr>
          <a:xfrm>
            <a:off x="8893963" y="3249968"/>
            <a:ext cx="573932" cy="66148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pic>
        <p:nvPicPr>
          <p:cNvPr id="11" name="图形 10" descr="问号 纯色填充">
            <a:extLst>
              <a:ext uri="{FF2B5EF4-FFF2-40B4-BE49-F238E27FC236}">
                <a16:creationId xmlns:a16="http://schemas.microsoft.com/office/drawing/2014/main" id="{9B61B04C-6FE1-8BFA-D845-AB8E90CCE2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895" y="3186738"/>
            <a:ext cx="724710" cy="724710"/>
          </a:xfrm>
          <a:prstGeom prst="rect">
            <a:avLst/>
          </a:prstGeom>
        </p:spPr>
      </p:pic>
      <p:sp>
        <p:nvSpPr>
          <p:cNvPr id="3" name="文本框 2">
            <a:extLst>
              <a:ext uri="{FF2B5EF4-FFF2-40B4-BE49-F238E27FC236}">
                <a16:creationId xmlns:a16="http://schemas.microsoft.com/office/drawing/2014/main" id="{A42A28CC-B0E3-9D09-F9BA-1C1E3B1FC593}"/>
              </a:ext>
            </a:extLst>
          </p:cNvPr>
          <p:cNvSpPr txBox="1"/>
          <p:nvPr/>
        </p:nvSpPr>
        <p:spPr>
          <a:xfrm>
            <a:off x="223556" y="1521227"/>
            <a:ext cx="6885561" cy="1384995"/>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t>Irregular input</a:t>
            </a:r>
          </a:p>
          <a:p>
            <a:r>
              <a:rPr lang="en-US" altLang="zh-CN" sz="2800" dirty="0"/>
              <a:t>original panoramic image has different missing area</a:t>
            </a:r>
          </a:p>
        </p:txBody>
      </p:sp>
    </p:spTree>
    <p:extLst>
      <p:ext uri="{BB962C8B-B14F-4D97-AF65-F5344CB8AC3E}">
        <p14:creationId xmlns:p14="http://schemas.microsoft.com/office/powerpoint/2010/main" val="101782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7D971-9AE3-37D8-2458-BABB6D6BA48A}"/>
              </a:ext>
            </a:extLst>
          </p:cNvPr>
          <p:cNvSpPr>
            <a:spLocks noGrp="1"/>
          </p:cNvSpPr>
          <p:nvPr>
            <p:ph type="title"/>
          </p:nvPr>
        </p:nvSpPr>
        <p:spPr>
          <a:xfrm>
            <a:off x="322635" y="321013"/>
            <a:ext cx="10515600" cy="873564"/>
          </a:xfrm>
        </p:spPr>
        <p:txBody>
          <a:bodyPr/>
          <a:lstStyle/>
          <a:p>
            <a:r>
              <a:rPr lang="en-US" altLang="zh-CN" b="1" dirty="0"/>
              <a:t>Solution</a:t>
            </a:r>
            <a:endParaRPr lang="zh-CN" altLang="en-US" b="1" dirty="0"/>
          </a:p>
        </p:txBody>
      </p:sp>
      <p:pic>
        <p:nvPicPr>
          <p:cNvPr id="4" name="图片 3">
            <a:extLst>
              <a:ext uri="{FF2B5EF4-FFF2-40B4-BE49-F238E27FC236}">
                <a16:creationId xmlns:a16="http://schemas.microsoft.com/office/drawing/2014/main" id="{838C0C00-AEF0-8E87-2D97-737AE81C9341}"/>
              </a:ext>
            </a:extLst>
          </p:cNvPr>
          <p:cNvPicPr>
            <a:picLocks noChangeAspect="1"/>
          </p:cNvPicPr>
          <p:nvPr/>
        </p:nvPicPr>
        <p:blipFill>
          <a:blip r:embed="rId3"/>
          <a:stretch>
            <a:fillRect/>
          </a:stretch>
        </p:blipFill>
        <p:spPr>
          <a:xfrm>
            <a:off x="400457" y="1763734"/>
            <a:ext cx="3334965" cy="1775887"/>
          </a:xfrm>
          <a:prstGeom prst="rect">
            <a:avLst/>
          </a:prstGeom>
        </p:spPr>
      </p:pic>
      <p:pic>
        <p:nvPicPr>
          <p:cNvPr id="6" name="图片 5">
            <a:extLst>
              <a:ext uri="{FF2B5EF4-FFF2-40B4-BE49-F238E27FC236}">
                <a16:creationId xmlns:a16="http://schemas.microsoft.com/office/drawing/2014/main" id="{0D3B0710-630F-E51A-93DE-8C53E5708607}"/>
              </a:ext>
            </a:extLst>
          </p:cNvPr>
          <p:cNvPicPr>
            <a:picLocks noChangeAspect="1"/>
          </p:cNvPicPr>
          <p:nvPr/>
        </p:nvPicPr>
        <p:blipFill>
          <a:blip r:embed="rId4"/>
          <a:stretch>
            <a:fillRect/>
          </a:stretch>
        </p:blipFill>
        <p:spPr>
          <a:xfrm>
            <a:off x="4601722" y="1857718"/>
            <a:ext cx="3147799" cy="1676220"/>
          </a:xfrm>
          <a:prstGeom prst="rect">
            <a:avLst/>
          </a:prstGeom>
        </p:spPr>
      </p:pic>
      <p:pic>
        <p:nvPicPr>
          <p:cNvPr id="8" name="图片 7">
            <a:extLst>
              <a:ext uri="{FF2B5EF4-FFF2-40B4-BE49-F238E27FC236}">
                <a16:creationId xmlns:a16="http://schemas.microsoft.com/office/drawing/2014/main" id="{458CB508-7434-A4B9-A42C-F84BFBF46742}"/>
              </a:ext>
            </a:extLst>
          </p:cNvPr>
          <p:cNvPicPr>
            <a:picLocks noChangeAspect="1"/>
          </p:cNvPicPr>
          <p:nvPr/>
        </p:nvPicPr>
        <p:blipFill>
          <a:blip r:embed="rId5"/>
          <a:stretch>
            <a:fillRect/>
          </a:stretch>
        </p:blipFill>
        <p:spPr>
          <a:xfrm>
            <a:off x="8615822" y="1857718"/>
            <a:ext cx="3147800" cy="1681903"/>
          </a:xfrm>
          <a:prstGeom prst="rect">
            <a:avLst/>
          </a:prstGeom>
        </p:spPr>
      </p:pic>
      <p:pic>
        <p:nvPicPr>
          <p:cNvPr id="10" name="图片 9">
            <a:extLst>
              <a:ext uri="{FF2B5EF4-FFF2-40B4-BE49-F238E27FC236}">
                <a16:creationId xmlns:a16="http://schemas.microsoft.com/office/drawing/2014/main" id="{BB563CD7-A33E-545E-7D60-8429614819FC}"/>
              </a:ext>
            </a:extLst>
          </p:cNvPr>
          <p:cNvPicPr>
            <a:picLocks noChangeAspect="1"/>
          </p:cNvPicPr>
          <p:nvPr/>
        </p:nvPicPr>
        <p:blipFill>
          <a:blip r:embed="rId6"/>
          <a:stretch>
            <a:fillRect/>
          </a:stretch>
        </p:blipFill>
        <p:spPr>
          <a:xfrm>
            <a:off x="8615822" y="4517053"/>
            <a:ext cx="3147800" cy="1681903"/>
          </a:xfrm>
          <a:prstGeom prst="rect">
            <a:avLst/>
          </a:prstGeom>
        </p:spPr>
      </p:pic>
      <p:pic>
        <p:nvPicPr>
          <p:cNvPr id="12" name="图片 11">
            <a:extLst>
              <a:ext uri="{FF2B5EF4-FFF2-40B4-BE49-F238E27FC236}">
                <a16:creationId xmlns:a16="http://schemas.microsoft.com/office/drawing/2014/main" id="{3D447879-5F39-92B3-C4D7-D558605CDB65}"/>
              </a:ext>
            </a:extLst>
          </p:cNvPr>
          <p:cNvPicPr>
            <a:picLocks noChangeAspect="1"/>
          </p:cNvPicPr>
          <p:nvPr/>
        </p:nvPicPr>
        <p:blipFill>
          <a:blip r:embed="rId7"/>
          <a:stretch>
            <a:fillRect/>
          </a:stretch>
        </p:blipFill>
        <p:spPr>
          <a:xfrm>
            <a:off x="4522099" y="4517053"/>
            <a:ext cx="3147801" cy="1518232"/>
          </a:xfrm>
          <a:prstGeom prst="rect">
            <a:avLst/>
          </a:prstGeom>
        </p:spPr>
      </p:pic>
      <p:pic>
        <p:nvPicPr>
          <p:cNvPr id="14" name="图片 13">
            <a:extLst>
              <a:ext uri="{FF2B5EF4-FFF2-40B4-BE49-F238E27FC236}">
                <a16:creationId xmlns:a16="http://schemas.microsoft.com/office/drawing/2014/main" id="{C2D1C086-F024-85C5-392F-B567D825AE2E}"/>
              </a:ext>
            </a:extLst>
          </p:cNvPr>
          <p:cNvPicPr>
            <a:picLocks noChangeAspect="1"/>
          </p:cNvPicPr>
          <p:nvPr/>
        </p:nvPicPr>
        <p:blipFill>
          <a:blip r:embed="rId8"/>
          <a:stretch>
            <a:fillRect/>
          </a:stretch>
        </p:blipFill>
        <p:spPr>
          <a:xfrm>
            <a:off x="400457" y="4517054"/>
            <a:ext cx="3258410" cy="1518231"/>
          </a:xfrm>
          <a:prstGeom prst="rect">
            <a:avLst/>
          </a:prstGeom>
        </p:spPr>
      </p:pic>
      <p:sp>
        <p:nvSpPr>
          <p:cNvPr id="15" name="箭头: 右 14">
            <a:extLst>
              <a:ext uri="{FF2B5EF4-FFF2-40B4-BE49-F238E27FC236}">
                <a16:creationId xmlns:a16="http://schemas.microsoft.com/office/drawing/2014/main" id="{83FD733C-83A8-C68D-3D92-185AC2BA3431}"/>
              </a:ext>
            </a:extLst>
          </p:cNvPr>
          <p:cNvSpPr/>
          <p:nvPr/>
        </p:nvSpPr>
        <p:spPr>
          <a:xfrm>
            <a:off x="3820539" y="2344366"/>
            <a:ext cx="576634" cy="6092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①</a:t>
            </a:r>
          </a:p>
        </p:txBody>
      </p:sp>
      <p:sp>
        <p:nvSpPr>
          <p:cNvPr id="16" name="箭头: 右 15">
            <a:extLst>
              <a:ext uri="{FF2B5EF4-FFF2-40B4-BE49-F238E27FC236}">
                <a16:creationId xmlns:a16="http://schemas.microsoft.com/office/drawing/2014/main" id="{B4D6E274-4BBC-091B-3572-BC1D72BEC8A2}"/>
              </a:ext>
            </a:extLst>
          </p:cNvPr>
          <p:cNvSpPr/>
          <p:nvPr/>
        </p:nvSpPr>
        <p:spPr>
          <a:xfrm>
            <a:off x="7954071" y="2438044"/>
            <a:ext cx="540607" cy="558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②</a:t>
            </a:r>
          </a:p>
        </p:txBody>
      </p:sp>
      <p:sp>
        <p:nvSpPr>
          <p:cNvPr id="17" name="箭头: 下 16">
            <a:extLst>
              <a:ext uri="{FF2B5EF4-FFF2-40B4-BE49-F238E27FC236}">
                <a16:creationId xmlns:a16="http://schemas.microsoft.com/office/drawing/2014/main" id="{3F05FF79-1303-CABA-0BD3-45E3E2AAFBBB}"/>
              </a:ext>
            </a:extLst>
          </p:cNvPr>
          <p:cNvSpPr/>
          <p:nvPr/>
        </p:nvSpPr>
        <p:spPr>
          <a:xfrm>
            <a:off x="11142268" y="3809221"/>
            <a:ext cx="621354" cy="5168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③</a:t>
            </a:r>
          </a:p>
        </p:txBody>
      </p:sp>
      <p:sp>
        <p:nvSpPr>
          <p:cNvPr id="18" name="箭头: 左 17">
            <a:extLst>
              <a:ext uri="{FF2B5EF4-FFF2-40B4-BE49-F238E27FC236}">
                <a16:creationId xmlns:a16="http://schemas.microsoft.com/office/drawing/2014/main" id="{B1CCE685-BAC8-908C-5635-80651616A73D}"/>
              </a:ext>
            </a:extLst>
          </p:cNvPr>
          <p:cNvSpPr/>
          <p:nvPr/>
        </p:nvSpPr>
        <p:spPr>
          <a:xfrm>
            <a:off x="7870664" y="4936968"/>
            <a:ext cx="540607" cy="55807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④</a:t>
            </a:r>
          </a:p>
        </p:txBody>
      </p:sp>
      <p:sp>
        <p:nvSpPr>
          <p:cNvPr id="19" name="箭头: 左 18">
            <a:extLst>
              <a:ext uri="{FF2B5EF4-FFF2-40B4-BE49-F238E27FC236}">
                <a16:creationId xmlns:a16="http://schemas.microsoft.com/office/drawing/2014/main" id="{A47A8F2D-3755-CC6C-639B-3F5B15BD8F19}"/>
              </a:ext>
            </a:extLst>
          </p:cNvPr>
          <p:cNvSpPr/>
          <p:nvPr/>
        </p:nvSpPr>
        <p:spPr>
          <a:xfrm>
            <a:off x="3777980" y="4938905"/>
            <a:ext cx="542316" cy="55613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⑤</a:t>
            </a:r>
          </a:p>
        </p:txBody>
      </p:sp>
      <p:sp>
        <p:nvSpPr>
          <p:cNvPr id="20" name="文本框 19">
            <a:extLst>
              <a:ext uri="{FF2B5EF4-FFF2-40B4-BE49-F238E27FC236}">
                <a16:creationId xmlns:a16="http://schemas.microsoft.com/office/drawing/2014/main" id="{248D28D9-C7CF-2D72-1078-952302E09909}"/>
              </a:ext>
            </a:extLst>
          </p:cNvPr>
          <p:cNvSpPr txBox="1"/>
          <p:nvPr/>
        </p:nvSpPr>
        <p:spPr>
          <a:xfrm>
            <a:off x="1415373" y="3708412"/>
            <a:ext cx="1264596" cy="369332"/>
          </a:xfrm>
          <a:prstGeom prst="rect">
            <a:avLst/>
          </a:prstGeom>
          <a:noFill/>
        </p:spPr>
        <p:txBody>
          <a:bodyPr wrap="square" rtlCol="0">
            <a:spAutoFit/>
          </a:bodyPr>
          <a:lstStyle/>
          <a:p>
            <a:pPr algn="ctr"/>
            <a:r>
              <a:rPr lang="en-US" altLang="zh-CN" dirty="0"/>
              <a:t>(a) input</a:t>
            </a:r>
            <a:endParaRPr lang="zh-CN" altLang="en-US" dirty="0"/>
          </a:p>
        </p:txBody>
      </p:sp>
      <p:sp>
        <p:nvSpPr>
          <p:cNvPr id="21" name="文本框 20">
            <a:extLst>
              <a:ext uri="{FF2B5EF4-FFF2-40B4-BE49-F238E27FC236}">
                <a16:creationId xmlns:a16="http://schemas.microsoft.com/office/drawing/2014/main" id="{8E4F1E42-7BD8-D1B3-4720-8B4687640F02}"/>
              </a:ext>
            </a:extLst>
          </p:cNvPr>
          <p:cNvSpPr txBox="1"/>
          <p:nvPr/>
        </p:nvSpPr>
        <p:spPr>
          <a:xfrm>
            <a:off x="5072521" y="3708412"/>
            <a:ext cx="2206199" cy="369332"/>
          </a:xfrm>
          <a:prstGeom prst="rect">
            <a:avLst/>
          </a:prstGeom>
          <a:noFill/>
        </p:spPr>
        <p:txBody>
          <a:bodyPr wrap="square" rtlCol="0">
            <a:spAutoFit/>
          </a:bodyPr>
          <a:lstStyle/>
          <a:p>
            <a:pPr algn="ctr"/>
            <a:r>
              <a:rPr lang="en-US" altLang="zh-CN" dirty="0"/>
              <a:t>(b) Local warping</a:t>
            </a:r>
            <a:endParaRPr lang="zh-CN" altLang="en-US" dirty="0"/>
          </a:p>
        </p:txBody>
      </p:sp>
      <p:sp>
        <p:nvSpPr>
          <p:cNvPr id="22" name="文本框 21">
            <a:extLst>
              <a:ext uri="{FF2B5EF4-FFF2-40B4-BE49-F238E27FC236}">
                <a16:creationId xmlns:a16="http://schemas.microsoft.com/office/drawing/2014/main" id="{5E956786-A645-703F-C0C6-B5A801E9AB1B}"/>
              </a:ext>
            </a:extLst>
          </p:cNvPr>
          <p:cNvSpPr txBox="1"/>
          <p:nvPr/>
        </p:nvSpPr>
        <p:spPr>
          <a:xfrm>
            <a:off x="8961651" y="3689488"/>
            <a:ext cx="2456142" cy="646331"/>
          </a:xfrm>
          <a:prstGeom prst="rect">
            <a:avLst/>
          </a:prstGeom>
          <a:noFill/>
        </p:spPr>
        <p:txBody>
          <a:bodyPr wrap="square" rtlCol="0">
            <a:spAutoFit/>
          </a:bodyPr>
          <a:lstStyle/>
          <a:p>
            <a:pPr algn="ctr"/>
            <a:r>
              <a:rPr lang="en-US" altLang="zh-CN" dirty="0"/>
              <a:t>(c) Mesh on local warping result</a:t>
            </a:r>
            <a:endParaRPr lang="zh-CN" altLang="en-US" dirty="0"/>
          </a:p>
        </p:txBody>
      </p:sp>
      <p:sp>
        <p:nvSpPr>
          <p:cNvPr id="23" name="文本框 22">
            <a:extLst>
              <a:ext uri="{FF2B5EF4-FFF2-40B4-BE49-F238E27FC236}">
                <a16:creationId xmlns:a16="http://schemas.microsoft.com/office/drawing/2014/main" id="{3FCD9368-00FD-B8CF-CAB5-E43596C08D4B}"/>
              </a:ext>
            </a:extLst>
          </p:cNvPr>
          <p:cNvSpPr txBox="1"/>
          <p:nvPr/>
        </p:nvSpPr>
        <p:spPr>
          <a:xfrm>
            <a:off x="8494678" y="6319442"/>
            <a:ext cx="3390088" cy="369332"/>
          </a:xfrm>
          <a:prstGeom prst="rect">
            <a:avLst/>
          </a:prstGeom>
          <a:noFill/>
        </p:spPr>
        <p:txBody>
          <a:bodyPr wrap="square" rtlCol="0">
            <a:spAutoFit/>
          </a:bodyPr>
          <a:lstStyle/>
          <a:p>
            <a:pPr algn="ctr"/>
            <a:r>
              <a:rPr lang="en-US" altLang="zh-CN" dirty="0"/>
              <a:t>(d) Mesh warped backward</a:t>
            </a:r>
            <a:endParaRPr lang="zh-CN" altLang="en-US" dirty="0"/>
          </a:p>
        </p:txBody>
      </p:sp>
      <p:sp>
        <p:nvSpPr>
          <p:cNvPr id="24" name="文本框 23">
            <a:extLst>
              <a:ext uri="{FF2B5EF4-FFF2-40B4-BE49-F238E27FC236}">
                <a16:creationId xmlns:a16="http://schemas.microsoft.com/office/drawing/2014/main" id="{4300C612-72E9-E631-74D2-7A80B5C19182}"/>
              </a:ext>
            </a:extLst>
          </p:cNvPr>
          <p:cNvSpPr txBox="1"/>
          <p:nvPr/>
        </p:nvSpPr>
        <p:spPr>
          <a:xfrm>
            <a:off x="5032710" y="6289928"/>
            <a:ext cx="2285820" cy="369332"/>
          </a:xfrm>
          <a:prstGeom prst="rect">
            <a:avLst/>
          </a:prstGeom>
          <a:noFill/>
        </p:spPr>
        <p:txBody>
          <a:bodyPr wrap="square" rtlCol="0">
            <a:spAutoFit/>
          </a:bodyPr>
          <a:lstStyle/>
          <a:p>
            <a:pPr algn="ctr"/>
            <a:r>
              <a:rPr lang="en-US" altLang="zh-CN" dirty="0"/>
              <a:t>(e) Global warping</a:t>
            </a:r>
            <a:endParaRPr lang="zh-CN" altLang="en-US" dirty="0"/>
          </a:p>
        </p:txBody>
      </p:sp>
      <p:sp>
        <p:nvSpPr>
          <p:cNvPr id="25" name="文本框 24">
            <a:extLst>
              <a:ext uri="{FF2B5EF4-FFF2-40B4-BE49-F238E27FC236}">
                <a16:creationId xmlns:a16="http://schemas.microsoft.com/office/drawing/2014/main" id="{C9C21109-E7F6-4E32-9999-36A00279FC5C}"/>
              </a:ext>
            </a:extLst>
          </p:cNvPr>
          <p:cNvSpPr txBox="1"/>
          <p:nvPr/>
        </p:nvSpPr>
        <p:spPr>
          <a:xfrm>
            <a:off x="1397364" y="6207034"/>
            <a:ext cx="1264596" cy="369332"/>
          </a:xfrm>
          <a:prstGeom prst="rect">
            <a:avLst/>
          </a:prstGeom>
          <a:noFill/>
        </p:spPr>
        <p:txBody>
          <a:bodyPr wrap="square" rtlCol="0">
            <a:spAutoFit/>
          </a:bodyPr>
          <a:lstStyle/>
          <a:p>
            <a:pPr algn="ctr"/>
            <a:r>
              <a:rPr lang="en-US" altLang="zh-CN" dirty="0"/>
              <a:t>(f) result</a:t>
            </a:r>
            <a:endParaRPr lang="zh-CN" altLang="en-US" dirty="0"/>
          </a:p>
        </p:txBody>
      </p:sp>
    </p:spTree>
    <p:extLst>
      <p:ext uri="{BB962C8B-B14F-4D97-AF65-F5344CB8AC3E}">
        <p14:creationId xmlns:p14="http://schemas.microsoft.com/office/powerpoint/2010/main" val="502580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87184-EFE3-33E6-04BC-EBB1B4CD5704}"/>
              </a:ext>
            </a:extLst>
          </p:cNvPr>
          <p:cNvSpPr>
            <a:spLocks noGrp="1"/>
          </p:cNvSpPr>
          <p:nvPr>
            <p:ph type="title"/>
          </p:nvPr>
        </p:nvSpPr>
        <p:spPr>
          <a:xfrm>
            <a:off x="371272" y="277577"/>
            <a:ext cx="10515600" cy="695190"/>
          </a:xfrm>
        </p:spPr>
        <p:txBody>
          <a:bodyPr/>
          <a:lstStyle/>
          <a:p>
            <a:r>
              <a:rPr lang="en-US" altLang="zh-CN" b="1" dirty="0"/>
              <a:t>Seam-Carving Local Warping</a:t>
            </a:r>
            <a:endParaRPr lang="zh-CN" altLang="en-US" b="1" dirty="0"/>
          </a:p>
        </p:txBody>
      </p:sp>
      <p:pic>
        <p:nvPicPr>
          <p:cNvPr id="5" name="图片 4">
            <a:extLst>
              <a:ext uri="{FF2B5EF4-FFF2-40B4-BE49-F238E27FC236}">
                <a16:creationId xmlns:a16="http://schemas.microsoft.com/office/drawing/2014/main" id="{7524AB65-935A-3AE9-D8C2-6858CCE21FA9}"/>
              </a:ext>
            </a:extLst>
          </p:cNvPr>
          <p:cNvPicPr>
            <a:picLocks noChangeAspect="1"/>
          </p:cNvPicPr>
          <p:nvPr/>
        </p:nvPicPr>
        <p:blipFill>
          <a:blip r:embed="rId3"/>
          <a:stretch>
            <a:fillRect/>
          </a:stretch>
        </p:blipFill>
        <p:spPr>
          <a:xfrm>
            <a:off x="4676035" y="1658230"/>
            <a:ext cx="2839930" cy="1766888"/>
          </a:xfrm>
          <a:prstGeom prst="rect">
            <a:avLst/>
          </a:prstGeom>
        </p:spPr>
      </p:pic>
      <p:pic>
        <p:nvPicPr>
          <p:cNvPr id="9" name="图片 8" descr="建筑前的广场上有许多人&#10;&#10;描述已自动生成">
            <a:extLst>
              <a:ext uri="{FF2B5EF4-FFF2-40B4-BE49-F238E27FC236}">
                <a16:creationId xmlns:a16="http://schemas.microsoft.com/office/drawing/2014/main" id="{2DBB6934-B305-9614-C8DF-2CE38EBD2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72" y="1565553"/>
            <a:ext cx="3389114" cy="1859565"/>
          </a:xfrm>
          <a:prstGeom prst="rect">
            <a:avLst/>
          </a:prstGeom>
        </p:spPr>
      </p:pic>
      <p:pic>
        <p:nvPicPr>
          <p:cNvPr id="12" name="图片 11">
            <a:extLst>
              <a:ext uri="{FF2B5EF4-FFF2-40B4-BE49-F238E27FC236}">
                <a16:creationId xmlns:a16="http://schemas.microsoft.com/office/drawing/2014/main" id="{CEEC3BAF-9DB8-B1CF-401F-0076E689B48F}"/>
              </a:ext>
            </a:extLst>
          </p:cNvPr>
          <p:cNvPicPr>
            <a:picLocks noChangeAspect="1"/>
          </p:cNvPicPr>
          <p:nvPr/>
        </p:nvPicPr>
        <p:blipFill>
          <a:blip r:embed="rId5"/>
          <a:stretch>
            <a:fillRect/>
          </a:stretch>
        </p:blipFill>
        <p:spPr>
          <a:xfrm>
            <a:off x="4458817" y="4419217"/>
            <a:ext cx="3387854" cy="1830254"/>
          </a:xfrm>
          <a:prstGeom prst="rect">
            <a:avLst/>
          </a:prstGeom>
        </p:spPr>
      </p:pic>
      <p:sp>
        <p:nvSpPr>
          <p:cNvPr id="13" name="文本框 12">
            <a:extLst>
              <a:ext uri="{FF2B5EF4-FFF2-40B4-BE49-F238E27FC236}">
                <a16:creationId xmlns:a16="http://schemas.microsoft.com/office/drawing/2014/main" id="{CA496691-085E-E3AD-99A4-5D15CC395A51}"/>
              </a:ext>
            </a:extLst>
          </p:cNvPr>
          <p:cNvSpPr txBox="1"/>
          <p:nvPr/>
        </p:nvSpPr>
        <p:spPr>
          <a:xfrm>
            <a:off x="1259730" y="3531840"/>
            <a:ext cx="1264596" cy="369332"/>
          </a:xfrm>
          <a:prstGeom prst="rect">
            <a:avLst/>
          </a:prstGeom>
          <a:noFill/>
        </p:spPr>
        <p:txBody>
          <a:bodyPr wrap="square" rtlCol="0">
            <a:spAutoFit/>
          </a:bodyPr>
          <a:lstStyle/>
          <a:p>
            <a:pPr algn="ctr"/>
            <a:r>
              <a:rPr lang="en-US" altLang="zh-CN" dirty="0"/>
              <a:t>(a) input</a:t>
            </a:r>
            <a:endParaRPr lang="zh-CN" altLang="en-US" dirty="0"/>
          </a:p>
        </p:txBody>
      </p:sp>
      <p:sp>
        <p:nvSpPr>
          <p:cNvPr id="14" name="文本框 13">
            <a:extLst>
              <a:ext uri="{FF2B5EF4-FFF2-40B4-BE49-F238E27FC236}">
                <a16:creationId xmlns:a16="http://schemas.microsoft.com/office/drawing/2014/main" id="{A2B7DD16-0B5C-9FB6-5BFC-B2A9ECD06317}"/>
              </a:ext>
            </a:extLst>
          </p:cNvPr>
          <p:cNvSpPr txBox="1"/>
          <p:nvPr/>
        </p:nvSpPr>
        <p:spPr>
          <a:xfrm>
            <a:off x="5160523" y="3443592"/>
            <a:ext cx="1870953" cy="369332"/>
          </a:xfrm>
          <a:prstGeom prst="rect">
            <a:avLst/>
          </a:prstGeom>
          <a:noFill/>
        </p:spPr>
        <p:txBody>
          <a:bodyPr wrap="square" rtlCol="0">
            <a:spAutoFit/>
          </a:bodyPr>
          <a:lstStyle/>
          <a:p>
            <a:pPr algn="ctr"/>
            <a:r>
              <a:rPr lang="en-US" altLang="zh-CN" dirty="0"/>
              <a:t>(b) Energy map</a:t>
            </a:r>
            <a:endParaRPr lang="zh-CN" altLang="en-US" dirty="0"/>
          </a:p>
        </p:txBody>
      </p:sp>
      <p:sp>
        <p:nvSpPr>
          <p:cNvPr id="15" name="文本框 14">
            <a:extLst>
              <a:ext uri="{FF2B5EF4-FFF2-40B4-BE49-F238E27FC236}">
                <a16:creationId xmlns:a16="http://schemas.microsoft.com/office/drawing/2014/main" id="{A801C235-28E8-4B71-D98E-81A565C2C4D1}"/>
              </a:ext>
            </a:extLst>
          </p:cNvPr>
          <p:cNvSpPr txBox="1"/>
          <p:nvPr/>
        </p:nvSpPr>
        <p:spPr>
          <a:xfrm>
            <a:off x="4717913" y="6355962"/>
            <a:ext cx="2756171" cy="369332"/>
          </a:xfrm>
          <a:prstGeom prst="rect">
            <a:avLst/>
          </a:prstGeom>
          <a:noFill/>
        </p:spPr>
        <p:txBody>
          <a:bodyPr wrap="square" rtlCol="0">
            <a:spAutoFit/>
          </a:bodyPr>
          <a:lstStyle/>
          <a:p>
            <a:pPr algn="ctr"/>
            <a:r>
              <a:rPr lang="en-US" altLang="zh-CN" dirty="0"/>
              <a:t>(c) Get the min cost line</a:t>
            </a:r>
            <a:endParaRPr lang="zh-CN" altLang="en-US" dirty="0"/>
          </a:p>
        </p:txBody>
      </p:sp>
      <p:pic>
        <p:nvPicPr>
          <p:cNvPr id="16" name="图片 15">
            <a:extLst>
              <a:ext uri="{FF2B5EF4-FFF2-40B4-BE49-F238E27FC236}">
                <a16:creationId xmlns:a16="http://schemas.microsoft.com/office/drawing/2014/main" id="{4FAEB95B-9312-60FF-FC86-BD0096A5F383}"/>
              </a:ext>
            </a:extLst>
          </p:cNvPr>
          <p:cNvPicPr>
            <a:picLocks noChangeAspect="1"/>
          </p:cNvPicPr>
          <p:nvPr/>
        </p:nvPicPr>
        <p:blipFill>
          <a:blip r:embed="rId5"/>
          <a:stretch>
            <a:fillRect/>
          </a:stretch>
        </p:blipFill>
        <p:spPr>
          <a:xfrm>
            <a:off x="372532" y="4373438"/>
            <a:ext cx="3387854" cy="1830254"/>
          </a:xfrm>
          <a:prstGeom prst="rect">
            <a:avLst/>
          </a:prstGeom>
        </p:spPr>
      </p:pic>
      <p:sp>
        <p:nvSpPr>
          <p:cNvPr id="17" name="文本框 16">
            <a:extLst>
              <a:ext uri="{FF2B5EF4-FFF2-40B4-BE49-F238E27FC236}">
                <a16:creationId xmlns:a16="http://schemas.microsoft.com/office/drawing/2014/main" id="{5A5107DB-0A9F-5FB8-52D2-3ADD5E6FD7E7}"/>
              </a:ext>
            </a:extLst>
          </p:cNvPr>
          <p:cNvSpPr txBox="1"/>
          <p:nvPr/>
        </p:nvSpPr>
        <p:spPr>
          <a:xfrm>
            <a:off x="687743" y="6358905"/>
            <a:ext cx="2756171" cy="369332"/>
          </a:xfrm>
          <a:prstGeom prst="rect">
            <a:avLst/>
          </a:prstGeom>
          <a:noFill/>
        </p:spPr>
        <p:txBody>
          <a:bodyPr wrap="square" rtlCol="0">
            <a:spAutoFit/>
          </a:bodyPr>
          <a:lstStyle/>
          <a:p>
            <a:pPr algn="ctr"/>
            <a:r>
              <a:rPr lang="en-US" altLang="zh-CN" dirty="0"/>
              <a:t>(d) Shift the pixel  by one</a:t>
            </a:r>
            <a:endParaRPr lang="zh-CN" altLang="en-US" dirty="0"/>
          </a:p>
        </p:txBody>
      </p:sp>
      <p:sp>
        <p:nvSpPr>
          <p:cNvPr id="18" name="箭头: 右 17">
            <a:extLst>
              <a:ext uri="{FF2B5EF4-FFF2-40B4-BE49-F238E27FC236}">
                <a16:creationId xmlns:a16="http://schemas.microsoft.com/office/drawing/2014/main" id="{6D1E5C61-1374-28AE-F29A-3230FB65C7A2}"/>
              </a:ext>
            </a:extLst>
          </p:cNvPr>
          <p:cNvSpPr/>
          <p:nvPr/>
        </p:nvSpPr>
        <p:spPr>
          <a:xfrm>
            <a:off x="3852457" y="2415509"/>
            <a:ext cx="554477" cy="50583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31E3AF0B-EB98-0A0A-178D-03C21E808C35}"/>
              </a:ext>
            </a:extLst>
          </p:cNvPr>
          <p:cNvSpPr/>
          <p:nvPr/>
        </p:nvSpPr>
        <p:spPr>
          <a:xfrm>
            <a:off x="5894962" y="3942561"/>
            <a:ext cx="554477" cy="4766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左 19">
            <a:extLst>
              <a:ext uri="{FF2B5EF4-FFF2-40B4-BE49-F238E27FC236}">
                <a16:creationId xmlns:a16="http://schemas.microsoft.com/office/drawing/2014/main" id="{D3F290AD-114E-3253-DEDE-FD5070E6B9A0}"/>
              </a:ext>
            </a:extLst>
          </p:cNvPr>
          <p:cNvSpPr/>
          <p:nvPr/>
        </p:nvSpPr>
        <p:spPr>
          <a:xfrm>
            <a:off x="3845180" y="5035645"/>
            <a:ext cx="554477" cy="50583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上 20">
            <a:extLst>
              <a:ext uri="{FF2B5EF4-FFF2-40B4-BE49-F238E27FC236}">
                <a16:creationId xmlns:a16="http://schemas.microsoft.com/office/drawing/2014/main" id="{F0A1939D-B8AE-2F50-BB87-779DB73E735F}"/>
              </a:ext>
            </a:extLst>
          </p:cNvPr>
          <p:cNvSpPr/>
          <p:nvPr/>
        </p:nvSpPr>
        <p:spPr>
          <a:xfrm>
            <a:off x="1078438" y="5528474"/>
            <a:ext cx="335606" cy="340528"/>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箭头: 上 21">
            <a:extLst>
              <a:ext uri="{FF2B5EF4-FFF2-40B4-BE49-F238E27FC236}">
                <a16:creationId xmlns:a16="http://schemas.microsoft.com/office/drawing/2014/main" id="{65627F3E-24AB-8935-4F94-6911E814DDBA}"/>
              </a:ext>
            </a:extLst>
          </p:cNvPr>
          <p:cNvSpPr/>
          <p:nvPr/>
        </p:nvSpPr>
        <p:spPr>
          <a:xfrm>
            <a:off x="1647103" y="5389005"/>
            <a:ext cx="335606" cy="340528"/>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箭头: 上 22">
            <a:extLst>
              <a:ext uri="{FF2B5EF4-FFF2-40B4-BE49-F238E27FC236}">
                <a16:creationId xmlns:a16="http://schemas.microsoft.com/office/drawing/2014/main" id="{6F8D991E-C36C-F706-0C99-36AE52746B26}"/>
              </a:ext>
            </a:extLst>
          </p:cNvPr>
          <p:cNvSpPr/>
          <p:nvPr/>
        </p:nvSpPr>
        <p:spPr>
          <a:xfrm>
            <a:off x="2096992" y="5559269"/>
            <a:ext cx="335606" cy="340528"/>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箭头: 上 23">
            <a:extLst>
              <a:ext uri="{FF2B5EF4-FFF2-40B4-BE49-F238E27FC236}">
                <a16:creationId xmlns:a16="http://schemas.microsoft.com/office/drawing/2014/main" id="{3B81905B-6509-827A-A938-222719952BC4}"/>
              </a:ext>
            </a:extLst>
          </p:cNvPr>
          <p:cNvSpPr/>
          <p:nvPr/>
        </p:nvSpPr>
        <p:spPr>
          <a:xfrm>
            <a:off x="2678918" y="5528474"/>
            <a:ext cx="335606" cy="340528"/>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descr="建筑前的广场上有许多人&#10;&#10;描述已自动生成">
            <a:extLst>
              <a:ext uri="{FF2B5EF4-FFF2-40B4-BE49-F238E27FC236}">
                <a16:creationId xmlns:a16="http://schemas.microsoft.com/office/drawing/2014/main" id="{E27C1FC4-3961-148E-2259-580AFAD12F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5470" y="2257745"/>
            <a:ext cx="3825258" cy="2109015"/>
          </a:xfrm>
          <a:prstGeom prst="rect">
            <a:avLst/>
          </a:prstGeom>
        </p:spPr>
      </p:pic>
      <p:sp>
        <p:nvSpPr>
          <p:cNvPr id="27" name="文本框 26">
            <a:extLst>
              <a:ext uri="{FF2B5EF4-FFF2-40B4-BE49-F238E27FC236}">
                <a16:creationId xmlns:a16="http://schemas.microsoft.com/office/drawing/2014/main" id="{9968AB39-43CE-6138-648C-4E59276BFA0A}"/>
              </a:ext>
            </a:extLst>
          </p:cNvPr>
          <p:cNvSpPr txBox="1"/>
          <p:nvPr/>
        </p:nvSpPr>
        <p:spPr>
          <a:xfrm>
            <a:off x="8609340" y="4666313"/>
            <a:ext cx="3210128" cy="369332"/>
          </a:xfrm>
          <a:prstGeom prst="rect">
            <a:avLst/>
          </a:prstGeom>
          <a:noFill/>
        </p:spPr>
        <p:txBody>
          <a:bodyPr wrap="square" rtlCol="0">
            <a:spAutoFit/>
          </a:bodyPr>
          <a:lstStyle/>
          <a:p>
            <a:r>
              <a:rPr lang="en-US" altLang="zh-CN" dirty="0"/>
              <a:t>(e) Do it iteratively</a:t>
            </a:r>
            <a:endParaRPr lang="zh-CN" altLang="en-US" dirty="0"/>
          </a:p>
        </p:txBody>
      </p:sp>
      <p:pic>
        <p:nvPicPr>
          <p:cNvPr id="30" name="图片 29">
            <a:extLst>
              <a:ext uri="{FF2B5EF4-FFF2-40B4-BE49-F238E27FC236}">
                <a16:creationId xmlns:a16="http://schemas.microsoft.com/office/drawing/2014/main" id="{FEF34999-95C6-D752-3803-E23CF95FA7B0}"/>
              </a:ext>
            </a:extLst>
          </p:cNvPr>
          <p:cNvPicPr>
            <a:picLocks noChangeAspect="1"/>
          </p:cNvPicPr>
          <p:nvPr/>
        </p:nvPicPr>
        <p:blipFill>
          <a:blip r:embed="rId7"/>
          <a:stretch>
            <a:fillRect/>
          </a:stretch>
        </p:blipFill>
        <p:spPr>
          <a:xfrm>
            <a:off x="7942453" y="2257745"/>
            <a:ext cx="3931292" cy="2161472"/>
          </a:xfrm>
          <a:prstGeom prst="rect">
            <a:avLst/>
          </a:prstGeom>
        </p:spPr>
      </p:pic>
    </p:spTree>
    <p:extLst>
      <p:ext uri="{BB962C8B-B14F-4D97-AF65-F5344CB8AC3E}">
        <p14:creationId xmlns:p14="http://schemas.microsoft.com/office/powerpoint/2010/main" val="209832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人们走在建筑前&#10;&#10;描述已自动生成">
            <a:extLst>
              <a:ext uri="{FF2B5EF4-FFF2-40B4-BE49-F238E27FC236}">
                <a16:creationId xmlns:a16="http://schemas.microsoft.com/office/drawing/2014/main" id="{7B8B57CF-233B-A497-8C1A-9A992434C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340" y="4238697"/>
            <a:ext cx="3919952" cy="2111608"/>
          </a:xfrm>
          <a:prstGeom prst="rect">
            <a:avLst/>
          </a:prstGeom>
        </p:spPr>
      </p:pic>
      <p:sp>
        <p:nvSpPr>
          <p:cNvPr id="2" name="标题 1">
            <a:extLst>
              <a:ext uri="{FF2B5EF4-FFF2-40B4-BE49-F238E27FC236}">
                <a16:creationId xmlns:a16="http://schemas.microsoft.com/office/drawing/2014/main" id="{E1407ABC-47EB-60A9-B31A-24EEFFE2ABB4}"/>
              </a:ext>
            </a:extLst>
          </p:cNvPr>
          <p:cNvSpPr>
            <a:spLocks noGrp="1"/>
          </p:cNvSpPr>
          <p:nvPr>
            <p:ph type="title"/>
          </p:nvPr>
        </p:nvSpPr>
        <p:spPr>
          <a:xfrm>
            <a:off x="147535" y="228938"/>
            <a:ext cx="10515600" cy="841105"/>
          </a:xfrm>
        </p:spPr>
        <p:txBody>
          <a:bodyPr/>
          <a:lstStyle/>
          <a:p>
            <a:r>
              <a:rPr lang="en-US" altLang="zh-CN" b="1" dirty="0"/>
              <a:t>Mesh warped backward</a:t>
            </a:r>
            <a:endParaRPr lang="zh-CN" altLang="en-US" b="1" dirty="0"/>
          </a:p>
        </p:txBody>
      </p:sp>
      <p:pic>
        <p:nvPicPr>
          <p:cNvPr id="4" name="图片 3" descr="建筑前的广场上有许多人&#10;&#10;中度可信度描述已自动生成">
            <a:extLst>
              <a:ext uri="{FF2B5EF4-FFF2-40B4-BE49-F238E27FC236}">
                <a16:creationId xmlns:a16="http://schemas.microsoft.com/office/drawing/2014/main" id="{4D1AD64F-BF31-71C9-D20F-96D5B63900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13" y="1555056"/>
            <a:ext cx="11474174" cy="2073362"/>
          </a:xfrm>
          <a:prstGeom prst="rect">
            <a:avLst/>
          </a:prstGeom>
        </p:spPr>
      </p:pic>
      <p:sp>
        <p:nvSpPr>
          <p:cNvPr id="5" name="文本框 4">
            <a:extLst>
              <a:ext uri="{FF2B5EF4-FFF2-40B4-BE49-F238E27FC236}">
                <a16:creationId xmlns:a16="http://schemas.microsoft.com/office/drawing/2014/main" id="{51874CC9-5B9E-657E-D86D-2AB40E3BD63E}"/>
              </a:ext>
            </a:extLst>
          </p:cNvPr>
          <p:cNvSpPr txBox="1"/>
          <p:nvPr/>
        </p:nvSpPr>
        <p:spPr>
          <a:xfrm>
            <a:off x="4636851" y="3762151"/>
            <a:ext cx="2918298" cy="369332"/>
          </a:xfrm>
          <a:prstGeom prst="rect">
            <a:avLst/>
          </a:prstGeom>
          <a:noFill/>
        </p:spPr>
        <p:txBody>
          <a:bodyPr wrap="square" rtlCol="0">
            <a:spAutoFit/>
          </a:bodyPr>
          <a:lstStyle/>
          <a:p>
            <a:r>
              <a:rPr lang="en-US" altLang="zh-CN" dirty="0"/>
              <a:t>(b) Expanding image</a:t>
            </a:r>
            <a:endParaRPr lang="zh-CN" altLang="en-US" dirty="0"/>
          </a:p>
        </p:txBody>
      </p:sp>
      <p:sp>
        <p:nvSpPr>
          <p:cNvPr id="6" name="文本框 5">
            <a:extLst>
              <a:ext uri="{FF2B5EF4-FFF2-40B4-BE49-F238E27FC236}">
                <a16:creationId xmlns:a16="http://schemas.microsoft.com/office/drawing/2014/main" id="{46057A23-98EE-3010-19BC-B402469E1B6F}"/>
              </a:ext>
            </a:extLst>
          </p:cNvPr>
          <p:cNvSpPr txBox="1"/>
          <p:nvPr/>
        </p:nvSpPr>
        <p:spPr>
          <a:xfrm>
            <a:off x="8592766" y="3762151"/>
            <a:ext cx="2918298" cy="369332"/>
          </a:xfrm>
          <a:prstGeom prst="rect">
            <a:avLst/>
          </a:prstGeom>
          <a:noFill/>
        </p:spPr>
        <p:txBody>
          <a:bodyPr wrap="square" rtlCol="0">
            <a:spAutoFit/>
          </a:bodyPr>
          <a:lstStyle/>
          <a:p>
            <a:r>
              <a:rPr lang="en-US" altLang="zh-CN" dirty="0"/>
              <a:t>(c) X displacement map</a:t>
            </a:r>
            <a:endParaRPr lang="zh-CN" altLang="en-US" dirty="0"/>
          </a:p>
        </p:txBody>
      </p:sp>
      <p:sp>
        <p:nvSpPr>
          <p:cNvPr id="7" name="文本框 6">
            <a:extLst>
              <a:ext uri="{FF2B5EF4-FFF2-40B4-BE49-F238E27FC236}">
                <a16:creationId xmlns:a16="http://schemas.microsoft.com/office/drawing/2014/main" id="{9A9F62E5-3837-C56D-AC70-BD85A0697CB3}"/>
              </a:ext>
            </a:extLst>
          </p:cNvPr>
          <p:cNvSpPr txBox="1"/>
          <p:nvPr/>
        </p:nvSpPr>
        <p:spPr>
          <a:xfrm>
            <a:off x="680936" y="3762151"/>
            <a:ext cx="2918298" cy="369332"/>
          </a:xfrm>
          <a:prstGeom prst="rect">
            <a:avLst/>
          </a:prstGeom>
          <a:noFill/>
        </p:spPr>
        <p:txBody>
          <a:bodyPr wrap="square" rtlCol="0">
            <a:spAutoFit/>
          </a:bodyPr>
          <a:lstStyle/>
          <a:p>
            <a:r>
              <a:rPr lang="en-US" altLang="zh-CN" dirty="0"/>
              <a:t>(a) Y displacement map</a:t>
            </a:r>
            <a:endParaRPr lang="zh-CN" altLang="en-US" dirty="0"/>
          </a:p>
        </p:txBody>
      </p:sp>
      <p:pic>
        <p:nvPicPr>
          <p:cNvPr id="9" name="图片 8">
            <a:extLst>
              <a:ext uri="{FF2B5EF4-FFF2-40B4-BE49-F238E27FC236}">
                <a16:creationId xmlns:a16="http://schemas.microsoft.com/office/drawing/2014/main" id="{7CBA6D51-499C-09B7-1381-4B1A3A9D624D}"/>
              </a:ext>
            </a:extLst>
          </p:cNvPr>
          <p:cNvPicPr>
            <a:picLocks noChangeAspect="1"/>
          </p:cNvPicPr>
          <p:nvPr/>
        </p:nvPicPr>
        <p:blipFill>
          <a:blip r:embed="rId5"/>
          <a:stretch>
            <a:fillRect/>
          </a:stretch>
        </p:blipFill>
        <p:spPr>
          <a:xfrm>
            <a:off x="276985" y="1542494"/>
            <a:ext cx="11638029" cy="2098485"/>
          </a:xfrm>
          <a:prstGeom prst="rect">
            <a:avLst/>
          </a:prstGeom>
        </p:spPr>
      </p:pic>
      <p:pic>
        <p:nvPicPr>
          <p:cNvPr id="11" name="图片 10">
            <a:extLst>
              <a:ext uri="{FF2B5EF4-FFF2-40B4-BE49-F238E27FC236}">
                <a16:creationId xmlns:a16="http://schemas.microsoft.com/office/drawing/2014/main" id="{2C31694C-9FB6-412B-DB2F-8FFE5D3CA3B8}"/>
              </a:ext>
            </a:extLst>
          </p:cNvPr>
          <p:cNvPicPr>
            <a:picLocks noChangeAspect="1"/>
          </p:cNvPicPr>
          <p:nvPr/>
        </p:nvPicPr>
        <p:blipFill>
          <a:blip r:embed="rId6"/>
          <a:stretch>
            <a:fillRect/>
          </a:stretch>
        </p:blipFill>
        <p:spPr>
          <a:xfrm>
            <a:off x="1485383" y="4238697"/>
            <a:ext cx="3919952" cy="2098484"/>
          </a:xfrm>
          <a:prstGeom prst="rect">
            <a:avLst/>
          </a:prstGeom>
        </p:spPr>
      </p:pic>
      <p:sp>
        <p:nvSpPr>
          <p:cNvPr id="12" name="文本框 11">
            <a:extLst>
              <a:ext uri="{FF2B5EF4-FFF2-40B4-BE49-F238E27FC236}">
                <a16:creationId xmlns:a16="http://schemas.microsoft.com/office/drawing/2014/main" id="{F8A73DAD-AA3D-07B3-F75D-213F25792CBE}"/>
              </a:ext>
            </a:extLst>
          </p:cNvPr>
          <p:cNvSpPr txBox="1"/>
          <p:nvPr/>
        </p:nvSpPr>
        <p:spPr>
          <a:xfrm>
            <a:off x="2038090" y="6444395"/>
            <a:ext cx="2814537" cy="369332"/>
          </a:xfrm>
          <a:prstGeom prst="rect">
            <a:avLst/>
          </a:prstGeom>
          <a:noFill/>
        </p:spPr>
        <p:txBody>
          <a:bodyPr wrap="square" rtlCol="0">
            <a:spAutoFit/>
          </a:bodyPr>
          <a:lstStyle/>
          <a:p>
            <a:r>
              <a:rPr lang="en-US" altLang="zh-CN" dirty="0"/>
              <a:t>(d) Rectangle mesh </a:t>
            </a:r>
            <a:endParaRPr lang="zh-CN" altLang="en-US" dirty="0"/>
          </a:p>
        </p:txBody>
      </p:sp>
      <p:pic>
        <p:nvPicPr>
          <p:cNvPr id="14" name="图片 13">
            <a:extLst>
              <a:ext uri="{FF2B5EF4-FFF2-40B4-BE49-F238E27FC236}">
                <a16:creationId xmlns:a16="http://schemas.microsoft.com/office/drawing/2014/main" id="{5A91CE43-ACC7-A219-C8D4-B1816B371CDA}"/>
              </a:ext>
            </a:extLst>
          </p:cNvPr>
          <p:cNvPicPr>
            <a:picLocks noChangeAspect="1"/>
          </p:cNvPicPr>
          <p:nvPr/>
        </p:nvPicPr>
        <p:blipFill>
          <a:blip r:embed="rId7"/>
          <a:stretch>
            <a:fillRect/>
          </a:stretch>
        </p:blipFill>
        <p:spPr>
          <a:xfrm>
            <a:off x="7328547" y="4181799"/>
            <a:ext cx="4200247" cy="2262596"/>
          </a:xfrm>
          <a:prstGeom prst="rect">
            <a:avLst/>
          </a:prstGeom>
        </p:spPr>
      </p:pic>
      <p:sp>
        <p:nvSpPr>
          <p:cNvPr id="17" name="箭头: 右 16">
            <a:extLst>
              <a:ext uri="{FF2B5EF4-FFF2-40B4-BE49-F238E27FC236}">
                <a16:creationId xmlns:a16="http://schemas.microsoft.com/office/drawing/2014/main" id="{C10BD5B2-2D5B-C895-8F5D-2A6A7FB29E71}"/>
              </a:ext>
            </a:extLst>
          </p:cNvPr>
          <p:cNvSpPr/>
          <p:nvPr/>
        </p:nvSpPr>
        <p:spPr>
          <a:xfrm>
            <a:off x="5993731" y="5029200"/>
            <a:ext cx="778213" cy="729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3DBC2B6-49B1-B352-14F6-A3294DD7A1A2}"/>
              </a:ext>
            </a:extLst>
          </p:cNvPr>
          <p:cNvSpPr txBox="1"/>
          <p:nvPr/>
        </p:nvSpPr>
        <p:spPr>
          <a:xfrm>
            <a:off x="7928043" y="6444395"/>
            <a:ext cx="3185955" cy="369332"/>
          </a:xfrm>
          <a:prstGeom prst="rect">
            <a:avLst/>
          </a:prstGeom>
          <a:noFill/>
        </p:spPr>
        <p:txBody>
          <a:bodyPr wrap="square" rtlCol="0">
            <a:spAutoFit/>
          </a:bodyPr>
          <a:lstStyle/>
          <a:p>
            <a:r>
              <a:rPr lang="en-US" altLang="zh-CN" dirty="0"/>
              <a:t>(e) Mesh warped backward </a:t>
            </a:r>
            <a:endParaRPr lang="zh-CN" altLang="en-US" dirty="0"/>
          </a:p>
        </p:txBody>
      </p:sp>
    </p:spTree>
    <p:extLst>
      <p:ext uri="{BB962C8B-B14F-4D97-AF65-F5344CB8AC3E}">
        <p14:creationId xmlns:p14="http://schemas.microsoft.com/office/powerpoint/2010/main" val="341261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p:bldP spid="17"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3BEC6-B460-C752-09BA-27F9F58D7BE1}"/>
              </a:ext>
            </a:extLst>
          </p:cNvPr>
          <p:cNvSpPr>
            <a:spLocks noGrp="1"/>
          </p:cNvSpPr>
          <p:nvPr>
            <p:ph type="title"/>
          </p:nvPr>
        </p:nvSpPr>
        <p:spPr>
          <a:xfrm>
            <a:off x="225357" y="238667"/>
            <a:ext cx="10515600" cy="792465"/>
          </a:xfrm>
        </p:spPr>
        <p:txBody>
          <a:bodyPr/>
          <a:lstStyle/>
          <a:p>
            <a:r>
              <a:rPr lang="en-US" altLang="zh-CN" b="1" dirty="0"/>
              <a:t>Global warping</a:t>
            </a:r>
            <a:endParaRPr lang="zh-CN" altLang="en-US" b="1" dirty="0"/>
          </a:p>
        </p:txBody>
      </p:sp>
      <p:pic>
        <p:nvPicPr>
          <p:cNvPr id="4" name="图片 3">
            <a:extLst>
              <a:ext uri="{FF2B5EF4-FFF2-40B4-BE49-F238E27FC236}">
                <a16:creationId xmlns:a16="http://schemas.microsoft.com/office/drawing/2014/main" id="{25C06A30-3E6D-8063-980A-8D53B7E1CAA8}"/>
              </a:ext>
            </a:extLst>
          </p:cNvPr>
          <p:cNvPicPr>
            <a:picLocks noChangeAspect="1"/>
          </p:cNvPicPr>
          <p:nvPr/>
        </p:nvPicPr>
        <p:blipFill>
          <a:blip r:embed="rId3"/>
          <a:stretch>
            <a:fillRect/>
          </a:stretch>
        </p:blipFill>
        <p:spPr>
          <a:xfrm>
            <a:off x="431006" y="1204263"/>
            <a:ext cx="4598194" cy="2456864"/>
          </a:xfrm>
          <a:prstGeom prst="rect">
            <a:avLst/>
          </a:prstGeom>
        </p:spPr>
      </p:pic>
      <p:pic>
        <p:nvPicPr>
          <p:cNvPr id="6" name="图片 5">
            <a:extLst>
              <a:ext uri="{FF2B5EF4-FFF2-40B4-BE49-F238E27FC236}">
                <a16:creationId xmlns:a16="http://schemas.microsoft.com/office/drawing/2014/main" id="{BF2708B1-8129-FA6C-78E4-BDF9251D6D56}"/>
              </a:ext>
            </a:extLst>
          </p:cNvPr>
          <p:cNvPicPr>
            <a:picLocks noChangeAspect="1"/>
          </p:cNvPicPr>
          <p:nvPr/>
        </p:nvPicPr>
        <p:blipFill>
          <a:blip r:embed="rId4"/>
          <a:stretch>
            <a:fillRect/>
          </a:stretch>
        </p:blipFill>
        <p:spPr>
          <a:xfrm>
            <a:off x="6568629" y="1295014"/>
            <a:ext cx="5017267" cy="2337757"/>
          </a:xfrm>
          <a:prstGeom prst="rect">
            <a:avLst/>
          </a:prstGeom>
        </p:spPr>
      </p:pic>
      <p:sp>
        <p:nvSpPr>
          <p:cNvPr id="7" name="箭头: 右 6">
            <a:extLst>
              <a:ext uri="{FF2B5EF4-FFF2-40B4-BE49-F238E27FC236}">
                <a16:creationId xmlns:a16="http://schemas.microsoft.com/office/drawing/2014/main" id="{59EFE559-2C73-C63B-A5B8-7BB43090E4E0}"/>
              </a:ext>
            </a:extLst>
          </p:cNvPr>
          <p:cNvSpPr/>
          <p:nvPr/>
        </p:nvSpPr>
        <p:spPr>
          <a:xfrm>
            <a:off x="5298878" y="2158714"/>
            <a:ext cx="768486" cy="6128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B6091550-95C4-CE32-A668-278C2DBE7EB8}"/>
              </a:ext>
            </a:extLst>
          </p:cNvPr>
          <p:cNvPicPr>
            <a:picLocks noChangeAspect="1"/>
          </p:cNvPicPr>
          <p:nvPr/>
        </p:nvPicPr>
        <p:blipFill>
          <a:blip r:embed="rId5"/>
          <a:stretch>
            <a:fillRect/>
          </a:stretch>
        </p:blipFill>
        <p:spPr>
          <a:xfrm>
            <a:off x="5029200" y="5653737"/>
            <a:ext cx="6782875" cy="531189"/>
          </a:xfrm>
          <a:prstGeom prst="rect">
            <a:avLst/>
          </a:prstGeom>
        </p:spPr>
      </p:pic>
      <p:pic>
        <p:nvPicPr>
          <p:cNvPr id="13" name="图片 12">
            <a:extLst>
              <a:ext uri="{FF2B5EF4-FFF2-40B4-BE49-F238E27FC236}">
                <a16:creationId xmlns:a16="http://schemas.microsoft.com/office/drawing/2014/main" id="{E2499F8E-BD61-DE3F-7E31-118080480A31}"/>
              </a:ext>
            </a:extLst>
          </p:cNvPr>
          <p:cNvPicPr>
            <a:picLocks noChangeAspect="1"/>
          </p:cNvPicPr>
          <p:nvPr/>
        </p:nvPicPr>
        <p:blipFill>
          <a:blip r:embed="rId6"/>
          <a:stretch>
            <a:fillRect/>
          </a:stretch>
        </p:blipFill>
        <p:spPr>
          <a:xfrm>
            <a:off x="3380" y="4105167"/>
            <a:ext cx="5025820" cy="2337757"/>
          </a:xfrm>
          <a:prstGeom prst="rect">
            <a:avLst/>
          </a:prstGeom>
        </p:spPr>
      </p:pic>
      <p:sp>
        <p:nvSpPr>
          <p:cNvPr id="17" name="对话气泡: 圆角矩形 16">
            <a:extLst>
              <a:ext uri="{FF2B5EF4-FFF2-40B4-BE49-F238E27FC236}">
                <a16:creationId xmlns:a16="http://schemas.microsoft.com/office/drawing/2014/main" id="{B97DAA6A-724D-DE08-5D6A-3AB2203970FE}"/>
              </a:ext>
            </a:extLst>
          </p:cNvPr>
          <p:cNvSpPr/>
          <p:nvPr/>
        </p:nvSpPr>
        <p:spPr>
          <a:xfrm>
            <a:off x="6994187" y="5115844"/>
            <a:ext cx="1225685" cy="531189"/>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Shape </a:t>
            </a:r>
            <a:endParaRPr lang="zh-CN" altLang="en-US" dirty="0"/>
          </a:p>
        </p:txBody>
      </p:sp>
      <p:sp>
        <p:nvSpPr>
          <p:cNvPr id="18" name="对话气泡: 圆角矩形 17">
            <a:extLst>
              <a:ext uri="{FF2B5EF4-FFF2-40B4-BE49-F238E27FC236}">
                <a16:creationId xmlns:a16="http://schemas.microsoft.com/office/drawing/2014/main" id="{3659CAFC-5778-A157-5169-FF7BD1818171}"/>
              </a:ext>
            </a:extLst>
          </p:cNvPr>
          <p:cNvSpPr/>
          <p:nvPr/>
        </p:nvSpPr>
        <p:spPr>
          <a:xfrm>
            <a:off x="8824609" y="5091090"/>
            <a:ext cx="1225685" cy="531189"/>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Line</a:t>
            </a:r>
            <a:endParaRPr lang="zh-CN" altLang="en-US" dirty="0"/>
          </a:p>
        </p:txBody>
      </p:sp>
      <p:sp>
        <p:nvSpPr>
          <p:cNvPr id="19" name="对话气泡: 圆角矩形 18">
            <a:extLst>
              <a:ext uri="{FF2B5EF4-FFF2-40B4-BE49-F238E27FC236}">
                <a16:creationId xmlns:a16="http://schemas.microsoft.com/office/drawing/2014/main" id="{830EF7F8-0D6E-932A-3378-966B258ABB6B}"/>
              </a:ext>
            </a:extLst>
          </p:cNvPr>
          <p:cNvSpPr/>
          <p:nvPr/>
        </p:nvSpPr>
        <p:spPr>
          <a:xfrm>
            <a:off x="10655031" y="5091090"/>
            <a:ext cx="1225685" cy="531189"/>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boundary</a:t>
            </a:r>
            <a:endParaRPr lang="zh-CN" altLang="en-US" dirty="0"/>
          </a:p>
        </p:txBody>
      </p:sp>
    </p:spTree>
    <p:extLst>
      <p:ext uri="{BB962C8B-B14F-4D97-AF65-F5344CB8AC3E}">
        <p14:creationId xmlns:p14="http://schemas.microsoft.com/office/powerpoint/2010/main" val="182390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A93EF-B902-2DA5-AFB4-3EE97B005AE5}"/>
              </a:ext>
            </a:extLst>
          </p:cNvPr>
          <p:cNvSpPr>
            <a:spLocks noGrp="1"/>
          </p:cNvSpPr>
          <p:nvPr>
            <p:ph type="title"/>
          </p:nvPr>
        </p:nvSpPr>
        <p:spPr>
          <a:xfrm>
            <a:off x="176718" y="287305"/>
            <a:ext cx="11525655" cy="627096"/>
          </a:xfrm>
        </p:spPr>
        <p:txBody>
          <a:bodyPr>
            <a:normAutofit fontScale="90000"/>
          </a:bodyPr>
          <a:lstStyle/>
          <a:p>
            <a:r>
              <a:rPr lang="en-US" altLang="zh-CN" b="1" dirty="0"/>
              <a:t>Boundary constrains</a:t>
            </a:r>
            <a:endParaRPr lang="zh-CN" altLang="en-US" b="1" dirty="0"/>
          </a:p>
        </p:txBody>
      </p:sp>
      <p:pic>
        <p:nvPicPr>
          <p:cNvPr id="6" name="图片 5">
            <a:extLst>
              <a:ext uri="{FF2B5EF4-FFF2-40B4-BE49-F238E27FC236}">
                <a16:creationId xmlns:a16="http://schemas.microsoft.com/office/drawing/2014/main" id="{CAE94828-B4CB-C88B-6425-9C06BEEBF2FA}"/>
              </a:ext>
            </a:extLst>
          </p:cNvPr>
          <p:cNvPicPr>
            <a:picLocks noChangeAspect="1"/>
          </p:cNvPicPr>
          <p:nvPr/>
        </p:nvPicPr>
        <p:blipFill>
          <a:blip r:embed="rId3"/>
          <a:stretch>
            <a:fillRect/>
          </a:stretch>
        </p:blipFill>
        <p:spPr>
          <a:xfrm>
            <a:off x="342088" y="2846506"/>
            <a:ext cx="8963954" cy="1243635"/>
          </a:xfrm>
          <a:prstGeom prst="rect">
            <a:avLst/>
          </a:prstGeom>
        </p:spPr>
      </p:pic>
      <p:sp>
        <p:nvSpPr>
          <p:cNvPr id="7" name="对话气泡: 圆角矩形 6">
            <a:extLst>
              <a:ext uri="{FF2B5EF4-FFF2-40B4-BE49-F238E27FC236}">
                <a16:creationId xmlns:a16="http://schemas.microsoft.com/office/drawing/2014/main" id="{1CF51D59-CF6C-B79C-0A2A-378C89A81232}"/>
              </a:ext>
            </a:extLst>
          </p:cNvPr>
          <p:cNvSpPr/>
          <p:nvPr/>
        </p:nvSpPr>
        <p:spPr>
          <a:xfrm>
            <a:off x="2101175" y="1867711"/>
            <a:ext cx="1284052" cy="978795"/>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Vertices on the left boundary</a:t>
            </a:r>
            <a:endParaRPr lang="zh-CN" altLang="en-US" dirty="0"/>
          </a:p>
        </p:txBody>
      </p:sp>
      <p:sp>
        <p:nvSpPr>
          <p:cNvPr id="8" name="对话气泡: 圆角矩形 7">
            <a:extLst>
              <a:ext uri="{FF2B5EF4-FFF2-40B4-BE49-F238E27FC236}">
                <a16:creationId xmlns:a16="http://schemas.microsoft.com/office/drawing/2014/main" id="{37D0D95B-6077-592F-762A-64D09AAC3847}"/>
              </a:ext>
            </a:extLst>
          </p:cNvPr>
          <p:cNvSpPr/>
          <p:nvPr/>
        </p:nvSpPr>
        <p:spPr>
          <a:xfrm>
            <a:off x="3605720" y="1842295"/>
            <a:ext cx="1616415" cy="978795"/>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Vertices on the right boundary</a:t>
            </a:r>
            <a:endParaRPr lang="zh-CN" altLang="en-US" dirty="0"/>
          </a:p>
        </p:txBody>
      </p:sp>
      <p:sp>
        <p:nvSpPr>
          <p:cNvPr id="9" name="对话气泡: 圆角矩形 8">
            <a:extLst>
              <a:ext uri="{FF2B5EF4-FFF2-40B4-BE49-F238E27FC236}">
                <a16:creationId xmlns:a16="http://schemas.microsoft.com/office/drawing/2014/main" id="{FE8CA524-8120-26D2-FD03-5B0442D044A1}"/>
              </a:ext>
            </a:extLst>
          </p:cNvPr>
          <p:cNvSpPr/>
          <p:nvPr/>
        </p:nvSpPr>
        <p:spPr>
          <a:xfrm>
            <a:off x="5564988" y="1867711"/>
            <a:ext cx="1616415" cy="978795"/>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Vertices on the top boundary</a:t>
            </a:r>
            <a:endParaRPr lang="zh-CN" altLang="en-US" dirty="0"/>
          </a:p>
        </p:txBody>
      </p:sp>
      <p:sp>
        <p:nvSpPr>
          <p:cNvPr id="10" name="对话气泡: 圆角矩形 9">
            <a:extLst>
              <a:ext uri="{FF2B5EF4-FFF2-40B4-BE49-F238E27FC236}">
                <a16:creationId xmlns:a16="http://schemas.microsoft.com/office/drawing/2014/main" id="{C9538671-0F9B-88C6-E2F3-011A810B8A65}"/>
              </a:ext>
            </a:extLst>
          </p:cNvPr>
          <p:cNvSpPr/>
          <p:nvPr/>
        </p:nvSpPr>
        <p:spPr>
          <a:xfrm>
            <a:off x="7524257" y="1842294"/>
            <a:ext cx="1616415" cy="978795"/>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Vertices on the bottom boundary</a:t>
            </a:r>
            <a:endParaRPr lang="zh-CN" altLang="en-US" dirty="0"/>
          </a:p>
        </p:txBody>
      </p:sp>
    </p:spTree>
    <p:extLst>
      <p:ext uri="{BB962C8B-B14F-4D97-AF65-F5344CB8AC3E}">
        <p14:creationId xmlns:p14="http://schemas.microsoft.com/office/powerpoint/2010/main" val="382078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2587</TotalTime>
  <Words>2327</Words>
  <Application>Microsoft Office PowerPoint</Application>
  <PresentationFormat>宽屏</PresentationFormat>
  <Paragraphs>113</Paragraphs>
  <Slides>17</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CMBX9</vt:lpstr>
      <vt:lpstr>CMMI6</vt:lpstr>
      <vt:lpstr>CMMI9</vt:lpstr>
      <vt:lpstr>CMSY9</vt:lpstr>
      <vt:lpstr>NimbusRomNo9L-Medi</vt:lpstr>
      <vt:lpstr>NimbusRomNo9L-Regu</vt:lpstr>
      <vt:lpstr>等线</vt:lpstr>
      <vt:lpstr>Arial</vt:lpstr>
      <vt:lpstr>Open Sans</vt:lpstr>
      <vt:lpstr>Office 主题​​</vt:lpstr>
      <vt:lpstr>PowerPoint 演示文稿</vt:lpstr>
      <vt:lpstr>Introducation</vt:lpstr>
      <vt:lpstr>Pervious Algorithm</vt:lpstr>
      <vt:lpstr>Challenge</vt:lpstr>
      <vt:lpstr>Solution</vt:lpstr>
      <vt:lpstr>Seam-Carving Local Warping</vt:lpstr>
      <vt:lpstr>Mesh warped backward</vt:lpstr>
      <vt:lpstr>Global warping</vt:lpstr>
      <vt:lpstr>Boundary constrains</vt:lpstr>
      <vt:lpstr>Shape preservation</vt:lpstr>
      <vt:lpstr>Line detect</vt:lpstr>
      <vt:lpstr>Line preservation</vt:lpstr>
      <vt:lpstr>Efficient Optimization</vt:lpstr>
      <vt:lpstr>Iterative optimization</vt:lpstr>
      <vt:lpstr>Result compare</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涛</dc:creator>
  <cp:lastModifiedBy>刘 涛</cp:lastModifiedBy>
  <cp:revision>12</cp:revision>
  <dcterms:created xsi:type="dcterms:W3CDTF">2023-07-11T15:06:22Z</dcterms:created>
  <dcterms:modified xsi:type="dcterms:W3CDTF">2023-07-20T23:23:20Z</dcterms:modified>
</cp:coreProperties>
</file>